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4"/>
  </p:sldMasterIdLst>
  <p:notesMasterIdLst>
    <p:notesMasterId r:id="rId22"/>
  </p:notesMasterIdLst>
  <p:sldIdLst>
    <p:sldId id="454" r:id="rId5"/>
    <p:sldId id="542" r:id="rId6"/>
    <p:sldId id="529" r:id="rId7"/>
    <p:sldId id="523" r:id="rId8"/>
    <p:sldId id="524" r:id="rId9"/>
    <p:sldId id="544" r:id="rId10"/>
    <p:sldId id="545" r:id="rId11"/>
    <p:sldId id="546" r:id="rId12"/>
    <p:sldId id="525" r:id="rId13"/>
    <p:sldId id="530" r:id="rId14"/>
    <p:sldId id="533" r:id="rId15"/>
    <p:sldId id="521" r:id="rId16"/>
    <p:sldId id="535" r:id="rId17"/>
    <p:sldId id="536" r:id="rId18"/>
    <p:sldId id="539" r:id="rId19"/>
    <p:sldId id="543" r:id="rId20"/>
    <p:sldId id="531" r:id="rId21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0E00"/>
    <a:srgbClr val="A50021"/>
    <a:srgbClr val="183C94"/>
    <a:srgbClr val="000000"/>
    <a:srgbClr val="0000FF"/>
    <a:srgbClr val="6600CC"/>
    <a:srgbClr val="FFFF00"/>
    <a:srgbClr val="0066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3" autoAdjust="0"/>
    <p:restoredTop sz="96162" autoAdjust="0"/>
  </p:normalViewPr>
  <p:slideViewPr>
    <p:cSldViewPr snapToGrid="0">
      <p:cViewPr varScale="1">
        <p:scale>
          <a:sx n="124" d="100"/>
          <a:sy n="124" d="100"/>
        </p:scale>
        <p:origin x="114" y="126"/>
      </p:cViewPr>
      <p:guideLst>
        <p:guide orient="horz" pos="2160"/>
        <p:guide orient="horz" pos="3552"/>
        <p:guide pos="2880"/>
        <p:guide pos="2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2889" tIns="46444" rIns="92889" bIns="464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3" y="0"/>
            <a:ext cx="3043343" cy="465455"/>
          </a:xfrm>
          <a:prstGeom prst="rect">
            <a:avLst/>
          </a:prstGeom>
        </p:spPr>
        <p:txBody>
          <a:bodyPr vert="horz" lIns="92889" tIns="46444" rIns="92889" bIns="46444" rtlCol="0"/>
          <a:lstStyle>
            <a:lvl1pPr algn="r">
              <a:defRPr sz="1200"/>
            </a:lvl1pPr>
          </a:lstStyle>
          <a:p>
            <a:fld id="{47802B59-CA50-4283-8B53-B06FA28FE7F4}" type="datetimeFigureOut">
              <a:rPr lang="en-US" smtClean="0"/>
              <a:pPr/>
              <a:t>6/18/2015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6913"/>
            <a:ext cx="46577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89" tIns="46444" rIns="92889" bIns="464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2889" tIns="46444" rIns="92889" bIns="464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2889" tIns="46444" rIns="92889" bIns="464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3" y="8842031"/>
            <a:ext cx="3043343" cy="465455"/>
          </a:xfrm>
          <a:prstGeom prst="rect">
            <a:avLst/>
          </a:prstGeom>
        </p:spPr>
        <p:txBody>
          <a:bodyPr vert="horz" lIns="92889" tIns="46444" rIns="92889" bIns="46444" rtlCol="0" anchor="b"/>
          <a:lstStyle>
            <a:lvl1pPr algn="r">
              <a:defRPr sz="1200"/>
            </a:lvl1pPr>
          </a:lstStyle>
          <a:p>
            <a:fld id="{6C574044-705B-4BA9-9528-EF24541C28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61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D93D9-D5F3-42E0-9CD6-2F9834BDCAD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2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FA48E-4615-4BF4-814E-D8D15C4D831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2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2688" y="696913"/>
            <a:ext cx="46577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74044-705B-4BA9-9528-EF24541C28D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1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Bkgrd1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Lineage_Vector_Small_BlackRed_Taglin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42961" y="661988"/>
            <a:ext cx="4606395" cy="998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953000"/>
            <a:ext cx="6400800" cy="1295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Metal Header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6443663"/>
            <a:ext cx="9144000" cy="4143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ooter Placeholder 16"/>
          <p:cNvSpPr txBox="1">
            <a:spLocks/>
          </p:cNvSpPr>
          <p:nvPr userDrawn="1"/>
        </p:nvSpPr>
        <p:spPr>
          <a:xfrm>
            <a:off x="39624" y="6620256"/>
            <a:ext cx="2398776" cy="228600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UNCLASSIFIED</a:t>
            </a:r>
            <a:endParaRPr lang="en-US" sz="1000" b="1" dirty="0">
              <a:solidFill>
                <a:prstClr val="white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1" name="Subtitle 12"/>
          <p:cNvSpPr txBox="1">
            <a:spLocks/>
          </p:cNvSpPr>
          <p:nvPr userDrawn="1"/>
        </p:nvSpPr>
        <p:spPr>
          <a:xfrm>
            <a:off x="2725882" y="6477000"/>
            <a:ext cx="626571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Nation’s Premier Laboratory for Land Forces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2" name="Picture 11" descr="ARL_Logo_March2012_BlackGold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505200" y="2438400"/>
            <a:ext cx="2371349" cy="8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ooter Placeholder 16"/>
          <p:cNvSpPr txBox="1">
            <a:spLocks/>
          </p:cNvSpPr>
          <p:nvPr userDrawn="1"/>
        </p:nvSpPr>
        <p:spPr>
          <a:xfrm>
            <a:off x="0" y="0"/>
            <a:ext cx="9144000" cy="15240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sz="1000" b="1" dirty="0" smtClean="0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UNCLASSIFIED</a:t>
            </a:r>
            <a:endParaRPr lang="en-US" sz="1000" b="1" dirty="0">
              <a:solidFill>
                <a:srgbClr val="000000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83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5029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  <a:lvl2pPr>
              <a:defRPr b="1">
                <a:latin typeface="Arial" pitchFamily="34" charset="0"/>
                <a:cs typeface="Arial" pitchFamily="34" charset="0"/>
              </a:defRPr>
            </a:lvl2pPr>
            <a:lvl3pPr>
              <a:defRPr b="1">
                <a:latin typeface="Arial" pitchFamily="34" charset="0"/>
                <a:cs typeface="Arial" pitchFamily="34" charset="0"/>
              </a:defRPr>
            </a:lvl3pPr>
            <a:lvl4pPr>
              <a:defRPr b="1">
                <a:latin typeface="Arial" pitchFamily="34" charset="0"/>
                <a:cs typeface="Arial" pitchFamily="34" charset="0"/>
              </a:defRPr>
            </a:lvl4pPr>
            <a:lvl5pPr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19488" y="152400"/>
            <a:ext cx="4322185" cy="533400"/>
          </a:xfrm>
          <a:prstGeom prst="rect">
            <a:avLst/>
          </a:prstGeom>
        </p:spPr>
        <p:txBody>
          <a:bodyPr lIns="45720" rIns="45720" anchor="ctr">
            <a:normAutofit/>
          </a:bodyPr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ARL_Logo_March2012_WhiteGold_small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21781" y="267253"/>
            <a:ext cx="914402" cy="338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94776" y="6462611"/>
            <a:ext cx="612648" cy="365125"/>
          </a:xfrm>
          <a:prstGeom prst="rect">
            <a:avLst/>
          </a:prstGeom>
        </p:spPr>
        <p:txBody>
          <a:bodyPr/>
          <a:lstStyle/>
          <a:p>
            <a:fld id="{89F2C004-2715-FE49-B628-06E74F704CD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 descr="ARL_Logo_March2012_WhiteGold_small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21781" y="267253"/>
            <a:ext cx="914402" cy="338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etal Head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59182"/>
            <a:ext cx="9144000" cy="536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ooter Placeholder 16"/>
          <p:cNvSpPr txBox="1">
            <a:spLocks/>
          </p:cNvSpPr>
          <p:nvPr/>
        </p:nvSpPr>
        <p:spPr>
          <a:xfrm>
            <a:off x="0" y="0"/>
            <a:ext cx="9144000" cy="152400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lang="en-US" sz="1000" b="1" dirty="0" smtClean="0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UNCLASSIFIED</a:t>
            </a:r>
            <a:endParaRPr lang="en-US" sz="1000" b="1" dirty="0">
              <a:solidFill>
                <a:srgbClr val="000000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pic>
        <p:nvPicPr>
          <p:cNvPr id="7" name="Picture 6" descr="Lineage_Vector_Small_WhiteRed_Tagline_Revers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017" y="119063"/>
            <a:ext cx="3248441" cy="704591"/>
          </a:xfrm>
          <a:prstGeom prst="rect">
            <a:avLst/>
          </a:prstGeom>
        </p:spPr>
      </p:pic>
      <p:pic>
        <p:nvPicPr>
          <p:cNvPr id="12" name="Picture 11" descr="Metal Header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6443663"/>
            <a:ext cx="9144000" cy="4143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ooter Placeholder 16"/>
          <p:cNvSpPr txBox="1">
            <a:spLocks/>
          </p:cNvSpPr>
          <p:nvPr/>
        </p:nvSpPr>
        <p:spPr>
          <a:xfrm>
            <a:off x="39624" y="6629400"/>
            <a:ext cx="2398776" cy="228600"/>
          </a:xfrm>
          <a:prstGeom prst="rect">
            <a:avLst/>
          </a:prstGeom>
        </p:spPr>
        <p:txBody>
          <a:bodyPr anchor="ctr"/>
          <a:lstStyle/>
          <a:p>
            <a:pPr algn="l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UNCLASSIFIED</a:t>
            </a:r>
            <a:endParaRPr lang="en-US" sz="1000" b="1" dirty="0">
              <a:solidFill>
                <a:prstClr val="white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4" name="Subtitle 12"/>
          <p:cNvSpPr txBox="1">
            <a:spLocks/>
          </p:cNvSpPr>
          <p:nvPr/>
        </p:nvSpPr>
        <p:spPr>
          <a:xfrm>
            <a:off x="2725882" y="6477000"/>
            <a:ext cx="6265718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Nation’s Premier Laboratory for Land Forces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ARL_Logo_March2012_WhiteGold_small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8021781" y="267253"/>
            <a:ext cx="914402" cy="3383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34" r:id="rId2"/>
    <p:sldLayoutId id="214748371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2800" b="1" kern="1200" baseline="0">
          <a:solidFill>
            <a:schemeClr val="bg1"/>
          </a:solidFill>
          <a:latin typeface="Comic Sans MS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400.png"/><Relationship Id="rId4" Type="http://schemas.openxmlformats.org/officeDocument/2006/relationships/image" Target="../media/image34.png"/><Relationship Id="rId9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iff"/><Relationship Id="rId3" Type="http://schemas.openxmlformats.org/officeDocument/2006/relationships/image" Target="../media/image73.tiff"/><Relationship Id="rId7" Type="http://schemas.openxmlformats.org/officeDocument/2006/relationships/image" Target="../media/image74.tiff"/><Relationship Id="rId12" Type="http://schemas.openxmlformats.org/officeDocument/2006/relationships/image" Target="../media/image570.png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76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7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32.wmf"/><Relationship Id="rId3" Type="http://schemas.openxmlformats.org/officeDocument/2006/relationships/image" Target="../media/image34.tif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25.tif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12" Type="http://schemas.openxmlformats.org/officeDocument/2006/relationships/image" Target="../media/image45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11" Type="http://schemas.openxmlformats.org/officeDocument/2006/relationships/image" Target="../media/image44.tiff"/><Relationship Id="rId5" Type="http://schemas.openxmlformats.org/officeDocument/2006/relationships/image" Target="../media/image38.tiff"/><Relationship Id="rId10" Type="http://schemas.openxmlformats.org/officeDocument/2006/relationships/image" Target="../media/image43.tiff"/><Relationship Id="rId4" Type="http://schemas.openxmlformats.org/officeDocument/2006/relationships/image" Target="../media/image37.tiff"/><Relationship Id="rId9" Type="http://schemas.openxmlformats.org/officeDocument/2006/relationships/image" Target="../media/image4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13" Type="http://schemas.openxmlformats.org/officeDocument/2006/relationships/image" Target="../media/image44.tiff"/><Relationship Id="rId3" Type="http://schemas.openxmlformats.org/officeDocument/2006/relationships/image" Target="../media/image38.tiff"/><Relationship Id="rId7" Type="http://schemas.openxmlformats.org/officeDocument/2006/relationships/image" Target="../media/image49.tiff"/><Relationship Id="rId12" Type="http://schemas.openxmlformats.org/officeDocument/2006/relationships/image" Target="../media/image54.tiff"/><Relationship Id="rId17" Type="http://schemas.openxmlformats.org/officeDocument/2006/relationships/image" Target="../media/image43.tiff"/><Relationship Id="rId2" Type="http://schemas.openxmlformats.org/officeDocument/2006/relationships/image" Target="../media/image35.tiff"/><Relationship Id="rId16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11" Type="http://schemas.openxmlformats.org/officeDocument/2006/relationships/image" Target="../media/image53.tiff"/><Relationship Id="rId5" Type="http://schemas.openxmlformats.org/officeDocument/2006/relationships/image" Target="../media/image47.tiff"/><Relationship Id="rId15" Type="http://schemas.openxmlformats.org/officeDocument/2006/relationships/image" Target="../media/image41.tiff"/><Relationship Id="rId10" Type="http://schemas.openxmlformats.org/officeDocument/2006/relationships/image" Target="../media/image52.tiff"/><Relationship Id="rId4" Type="http://schemas.openxmlformats.org/officeDocument/2006/relationships/image" Target="../media/image46.tiff"/><Relationship Id="rId9" Type="http://schemas.openxmlformats.org/officeDocument/2006/relationships/image" Target="../media/image51.tiff"/><Relationship Id="rId14" Type="http://schemas.openxmlformats.org/officeDocument/2006/relationships/image" Target="../media/image4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12" Type="http://schemas.openxmlformats.org/officeDocument/2006/relationships/image" Target="../media/image5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11" Type="http://schemas.openxmlformats.org/officeDocument/2006/relationships/image" Target="../media/image55.tiff"/><Relationship Id="rId5" Type="http://schemas.openxmlformats.org/officeDocument/2006/relationships/image" Target="../media/image38.tiff"/><Relationship Id="rId10" Type="http://schemas.openxmlformats.org/officeDocument/2006/relationships/image" Target="../media/image43.tiff"/><Relationship Id="rId4" Type="http://schemas.openxmlformats.org/officeDocument/2006/relationships/image" Target="../media/image37.tiff"/><Relationship Id="rId9" Type="http://schemas.openxmlformats.org/officeDocument/2006/relationships/image" Target="../media/image4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Connecting Atomistic Simulations and Experiments Using Virtual Diffraction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Shawn P. Coleman</a:t>
            </a:r>
          </a:p>
          <a:p>
            <a:r>
              <a:rPr lang="en-US" sz="2000" dirty="0" smtClean="0"/>
              <a:t>Lightweight and Specialty Metals Branch, ARL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5672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Box 257"/>
          <p:cNvSpPr txBox="1"/>
          <p:nvPr/>
        </p:nvSpPr>
        <p:spPr>
          <a:xfrm>
            <a:off x="7262355" y="2697412"/>
            <a:ext cx="504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aseline="0" dirty="0" smtClean="0">
                <a:solidFill>
                  <a:prstClr val="black"/>
                </a:solidFill>
                <a:latin typeface="Arial"/>
                <a:ea typeface="+mn-ea"/>
              </a:rPr>
              <a:t>100</a:t>
            </a:r>
            <a:endParaRPr lang="en-US" sz="1400" baseline="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211" name="Oval 210"/>
          <p:cNvSpPr/>
          <p:nvPr/>
        </p:nvSpPr>
        <p:spPr bwMode="auto">
          <a:xfrm>
            <a:off x="5886448" y="1417320"/>
            <a:ext cx="2395728" cy="2395728"/>
          </a:xfrm>
          <a:prstGeom prst="ellipse">
            <a:avLst/>
          </a:prstGeom>
          <a:solidFill>
            <a:srgbClr val="C00000">
              <a:alpha val="27000"/>
            </a:srgbClr>
          </a:solidFill>
          <a:ln w="25400" cap="flat" cmpd="sng" algn="ctr">
            <a:solidFill>
              <a:srgbClr val="730E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42950" marR="0" lvl="0" indent="-28575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Arial"/>
              </a:rPr>
              <a:t>Analysis and Visualization</a:t>
            </a:r>
            <a:endParaRPr lang="en-US" dirty="0"/>
          </a:p>
        </p:txBody>
      </p:sp>
      <p:sp>
        <p:nvSpPr>
          <p:cNvPr id="210" name="Block Arc 209"/>
          <p:cNvSpPr/>
          <p:nvPr/>
        </p:nvSpPr>
        <p:spPr bwMode="auto">
          <a:xfrm>
            <a:off x="-6647688" y="-21730716"/>
            <a:ext cx="27432000" cy="27432000"/>
          </a:xfrm>
          <a:prstGeom prst="blockArc">
            <a:avLst>
              <a:gd name="adj1" fmla="val 4990002"/>
              <a:gd name="adj2" fmla="val 5721920"/>
              <a:gd name="adj3" fmla="val 450"/>
            </a:avLst>
          </a:prstGeom>
          <a:solidFill>
            <a:srgbClr val="C00000">
              <a:alpha val="27000"/>
            </a:srgbClr>
          </a:solidFill>
          <a:ln w="38100" cap="flat" cmpd="sng" algn="ctr">
            <a:solidFill>
              <a:srgbClr val="730E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42950" marR="0" lvl="0" indent="-28575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 w="12700">
                <a:solidFill>
                  <a:srgbClr val="810000">
                    <a:satMod val="155000"/>
                  </a:srgbClr>
                </a:solidFill>
                <a:prstDash val="solid"/>
              </a:ln>
              <a:solidFill>
                <a:srgbClr val="C7C7CA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Arial" charset="0"/>
              <a:ea typeface="+mn-ea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5886450" y="1417320"/>
            <a:ext cx="2395728" cy="2395728"/>
            <a:chOff x="5886450" y="1714500"/>
            <a:chExt cx="2395728" cy="2395728"/>
          </a:xfrm>
        </p:grpSpPr>
        <p:grpSp>
          <p:nvGrpSpPr>
            <p:cNvPr id="4" name="Group 4"/>
            <p:cNvGrpSpPr/>
            <p:nvPr/>
          </p:nvGrpSpPr>
          <p:grpSpPr>
            <a:xfrm>
              <a:off x="5886450" y="1714500"/>
              <a:ext cx="2395728" cy="2395728"/>
              <a:chOff x="5886450" y="1714500"/>
              <a:chExt cx="2395728" cy="2395728"/>
            </a:xfrm>
          </p:grpSpPr>
          <p:sp>
            <p:nvSpPr>
              <p:cNvPr id="215" name="Oval 214"/>
              <p:cNvSpPr/>
              <p:nvPr/>
            </p:nvSpPr>
            <p:spPr bwMode="auto">
              <a:xfrm>
                <a:off x="6674722" y="1752222"/>
                <a:ext cx="1195388" cy="1197864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 bwMode="auto">
              <a:xfrm>
                <a:off x="5886450" y="1714500"/>
                <a:ext cx="2395728" cy="23957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</a:endParaRPr>
              </a:p>
            </p:txBody>
          </p:sp>
        </p:grpSp>
        <p:cxnSp>
          <p:nvCxnSpPr>
            <p:cNvPr id="214" name="Straight Arrow Connector 213"/>
            <p:cNvCxnSpPr/>
            <p:nvPr/>
          </p:nvCxnSpPr>
          <p:spPr>
            <a:xfrm flipH="1">
              <a:off x="7097397" y="2368423"/>
              <a:ext cx="194223" cy="531560"/>
            </a:xfrm>
            <a:prstGeom prst="straightConnector1">
              <a:avLst/>
            </a:prstGeom>
            <a:solidFill>
              <a:sysClr val="windowText" lastClr="000000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headEnd type="oval" w="med" len="med"/>
              <a:tailEnd type="triangle" w="lg" len="lg"/>
            </a:ln>
            <a:effectLst/>
          </p:spPr>
        </p:cxnSp>
      </p:grpSp>
      <p:sp>
        <p:nvSpPr>
          <p:cNvPr id="218" name="Content Placeholder 6"/>
          <p:cNvSpPr>
            <a:spLocks noGrp="1"/>
          </p:cNvSpPr>
          <p:nvPr>
            <p:ph idx="1"/>
          </p:nvPr>
        </p:nvSpPr>
        <p:spPr bwMode="auto">
          <a:xfrm>
            <a:off x="260351" y="922014"/>
            <a:ext cx="5627983" cy="5575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145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Diffraction Theory</a:t>
            </a:r>
          </a:p>
          <a:p>
            <a:pPr marL="457200" lvl="1" indent="-228600">
              <a:spcBef>
                <a:spcPts val="0"/>
              </a:spcBef>
              <a:buFont typeface="Courier New" pitchFamily="49" charset="0"/>
              <a:buChar char="o"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Diffraction conditions satisfied when a reciprocal lattice node is located on the surface of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Ewald’s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sphere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17145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17145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X-Ray Powder diffraction patterns</a:t>
            </a:r>
          </a:p>
          <a:p>
            <a:pPr marL="457200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All orientations of the crystal equally possible</a:t>
            </a:r>
          </a:p>
          <a:p>
            <a:pPr marL="457200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Intensity data are binned corresponding to their diffraction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angle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calculated using Bragg’s law:</a:t>
            </a:r>
          </a:p>
          <a:p>
            <a:pPr marL="457200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lang="en-US" sz="1800" dirty="0" smtClean="0">
              <a:solidFill>
                <a:sysClr val="windowText" lastClr="000000"/>
              </a:solidFill>
            </a:endParaRPr>
          </a:p>
          <a:p>
            <a:pPr marL="457200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lang="en-US" sz="1800" dirty="0" smtClean="0">
              <a:solidFill>
                <a:sysClr val="windowText" lastClr="000000"/>
              </a:solidFill>
            </a:endParaRPr>
          </a:p>
          <a:p>
            <a:pPr marL="457200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800" b="0" dirty="0" smtClean="0">
                <a:solidFill>
                  <a:sysClr val="windowText" lastClr="000000"/>
                </a:solidFill>
              </a:rPr>
              <a:t>Concentric spherical shell bounding angles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17145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17145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Electron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diffraction patterns</a:t>
            </a:r>
          </a:p>
          <a:p>
            <a:pPr marL="457200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Radius of Ewald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sphere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much larger</a:t>
            </a:r>
          </a:p>
          <a:p>
            <a:pPr marL="457200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Diffraction conditions intersect a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near planar  slice of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reciprocal space lattice</a:t>
            </a:r>
          </a:p>
          <a:p>
            <a:pPr marL="45720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" name="Group 67"/>
          <p:cNvGrpSpPr/>
          <p:nvPr/>
        </p:nvGrpSpPr>
        <p:grpSpPr>
          <a:xfrm>
            <a:off x="5598054" y="1575879"/>
            <a:ext cx="2207060" cy="1804480"/>
            <a:chOff x="3732709" y="3919106"/>
            <a:chExt cx="2207060" cy="1804480"/>
          </a:xfrm>
        </p:grpSpPr>
        <p:cxnSp>
          <p:nvCxnSpPr>
            <p:cNvPr id="220" name="Straight Arrow Connector 219"/>
            <p:cNvCxnSpPr/>
            <p:nvPr/>
          </p:nvCxnSpPr>
          <p:spPr bwMode="auto">
            <a:xfrm flipV="1">
              <a:off x="4133850" y="4216400"/>
              <a:ext cx="0" cy="137160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21" name="Straight Arrow Connector 220"/>
            <p:cNvCxnSpPr/>
            <p:nvPr/>
          </p:nvCxnSpPr>
          <p:spPr bwMode="auto">
            <a:xfrm flipV="1">
              <a:off x="4137024" y="5575300"/>
              <a:ext cx="1371600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headEnd type="oval" w="med" len="med"/>
              <a:tailEnd type="triangle" w="med" len="lg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3732709" y="5244359"/>
              <a:ext cx="504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b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3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3957479" y="3919106"/>
              <a:ext cx="504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b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2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5435600" y="5415809"/>
              <a:ext cx="504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b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1</a:t>
              </a:r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-6630543" y="-21785580"/>
            <a:ext cx="27432000" cy="28149542"/>
            <a:chOff x="-6630543" y="-21488400"/>
            <a:chExt cx="27432000" cy="28149542"/>
          </a:xfrm>
        </p:grpSpPr>
        <p:sp>
          <p:nvSpPr>
            <p:cNvPr id="227" name="TextBox 226"/>
            <p:cNvSpPr txBox="1"/>
            <p:nvPr/>
          </p:nvSpPr>
          <p:spPr>
            <a:xfrm>
              <a:off x="6403719" y="6106114"/>
              <a:ext cx="789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</a:rPr>
                <a:t>origin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7263447" y="5978195"/>
              <a:ext cx="504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</a:rPr>
                <a:t>100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8155924" y="5978195"/>
              <a:ext cx="504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</a:rPr>
                <a:t>300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8155924" y="5056704"/>
              <a:ext cx="504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</a:rPr>
                <a:t>310</a:t>
              </a:r>
            </a:p>
          </p:txBody>
        </p:sp>
        <p:sp>
          <p:nvSpPr>
            <p:cNvPr id="231" name="Oval 230"/>
            <p:cNvSpPr/>
            <p:nvPr/>
          </p:nvSpPr>
          <p:spPr bwMode="auto">
            <a:xfrm>
              <a:off x="7044245" y="5893115"/>
              <a:ext cx="73152" cy="73152"/>
            </a:xfrm>
            <a:prstGeom prst="ellipse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32" name="Oval 231"/>
            <p:cNvSpPr/>
            <p:nvPr/>
          </p:nvSpPr>
          <p:spPr bwMode="auto">
            <a:xfrm>
              <a:off x="7480014" y="5893115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33" name="Oval 232"/>
            <p:cNvSpPr/>
            <p:nvPr/>
          </p:nvSpPr>
          <p:spPr bwMode="auto">
            <a:xfrm>
              <a:off x="7916445" y="5893115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34" name="Oval 233"/>
            <p:cNvSpPr/>
            <p:nvPr/>
          </p:nvSpPr>
          <p:spPr bwMode="auto">
            <a:xfrm>
              <a:off x="8352214" y="5893115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35" name="Oval 234"/>
            <p:cNvSpPr/>
            <p:nvPr/>
          </p:nvSpPr>
          <p:spPr bwMode="auto">
            <a:xfrm>
              <a:off x="6166226" y="5893115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36" name="Oval 235"/>
            <p:cNvSpPr/>
            <p:nvPr/>
          </p:nvSpPr>
          <p:spPr bwMode="auto">
            <a:xfrm>
              <a:off x="6601995" y="5893115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37" name="Oval 236"/>
            <p:cNvSpPr/>
            <p:nvPr/>
          </p:nvSpPr>
          <p:spPr bwMode="auto">
            <a:xfrm>
              <a:off x="7044245" y="5005304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38" name="Oval 237"/>
            <p:cNvSpPr/>
            <p:nvPr/>
          </p:nvSpPr>
          <p:spPr bwMode="auto">
            <a:xfrm>
              <a:off x="7480014" y="5005304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39" name="Oval 238"/>
            <p:cNvSpPr/>
            <p:nvPr/>
          </p:nvSpPr>
          <p:spPr bwMode="auto">
            <a:xfrm>
              <a:off x="7916445" y="5005304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40" name="Oval 239"/>
            <p:cNvSpPr/>
            <p:nvPr/>
          </p:nvSpPr>
          <p:spPr bwMode="auto">
            <a:xfrm>
              <a:off x="8352214" y="5005304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41" name="Oval 240"/>
            <p:cNvSpPr/>
            <p:nvPr/>
          </p:nvSpPr>
          <p:spPr bwMode="auto">
            <a:xfrm>
              <a:off x="6166226" y="5005304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42" name="Oval 241"/>
            <p:cNvSpPr/>
            <p:nvPr/>
          </p:nvSpPr>
          <p:spPr bwMode="auto">
            <a:xfrm>
              <a:off x="6601995" y="5005304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V="1">
              <a:off x="6872267" y="5966930"/>
              <a:ext cx="180975" cy="228600"/>
            </a:xfrm>
            <a:prstGeom prst="straightConnector1">
              <a:avLst/>
            </a:prstGeom>
            <a:solidFill>
              <a:sysClr val="windowText" lastClr="000000"/>
            </a:solidFill>
            <a:ln w="25400" cap="flat" cmpd="sng" algn="ctr">
              <a:solidFill>
                <a:srgbClr val="00206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7" name="Group 117"/>
            <p:cNvGrpSpPr/>
            <p:nvPr/>
          </p:nvGrpSpPr>
          <p:grpSpPr>
            <a:xfrm>
              <a:off x="5599146" y="4856662"/>
              <a:ext cx="2207060" cy="1804480"/>
              <a:chOff x="3732709" y="3919106"/>
              <a:chExt cx="2207060" cy="1804480"/>
            </a:xfrm>
          </p:grpSpPr>
          <p:cxnSp>
            <p:nvCxnSpPr>
              <p:cNvPr id="250" name="Straight Arrow Connector 249"/>
              <p:cNvCxnSpPr/>
              <p:nvPr/>
            </p:nvCxnSpPr>
            <p:spPr bwMode="auto">
              <a:xfrm flipV="1">
                <a:off x="4133850" y="4216400"/>
                <a:ext cx="0" cy="13716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251" name="Straight Arrow Connector 250"/>
              <p:cNvCxnSpPr/>
              <p:nvPr/>
            </p:nvCxnSpPr>
            <p:spPr bwMode="auto">
              <a:xfrm flipV="1">
                <a:off x="4137024" y="5575300"/>
                <a:ext cx="137160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round/>
                <a:headEnd type="oval" w="med" len="med"/>
                <a:tailEnd type="triangle" w="med" len="lg"/>
              </a:ln>
              <a:effectLst/>
            </p:spPr>
          </p:cxnSp>
          <p:sp>
            <p:nvSpPr>
              <p:cNvPr id="252" name="Oval 251"/>
              <p:cNvSpPr/>
              <p:nvPr/>
            </p:nvSpPr>
            <p:spPr bwMode="auto">
              <a:xfrm>
                <a:off x="4020979" y="5460841"/>
                <a:ext cx="228600" cy="228600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</a:endParaRPr>
              </a:p>
            </p:txBody>
          </p:sp>
          <p:sp>
            <p:nvSpPr>
              <p:cNvPr id="253" name="TextBox 252"/>
              <p:cNvSpPr txBox="1"/>
              <p:nvPr/>
            </p:nvSpPr>
            <p:spPr>
              <a:xfrm>
                <a:off x="3732709" y="5244359"/>
                <a:ext cx="5041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b</a:t>
                </a: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3</a:t>
                </a:r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3957479" y="3919106"/>
                <a:ext cx="5041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b</a:t>
                </a: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2</a:t>
                </a:r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5435600" y="5415809"/>
                <a:ext cx="5041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b</a:t>
                </a: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245" name="TextBox 244"/>
            <p:cNvSpPr txBox="1"/>
            <p:nvPr/>
          </p:nvSpPr>
          <p:spPr>
            <a:xfrm>
              <a:off x="7437120" y="4419600"/>
              <a:ext cx="1692643" cy="215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t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+mn-ea"/>
                  <a:cs typeface="Arial" pitchFamily="34" charset="0"/>
                </a:rPr>
                <a:t>Electron Diffraction</a:t>
              </a:r>
            </a:p>
          </p:txBody>
        </p:sp>
        <p:cxnSp>
          <p:nvCxnSpPr>
            <p:cNvPr id="247" name="Straight Arrow Connector 246"/>
            <p:cNvCxnSpPr/>
            <p:nvPr/>
          </p:nvCxnSpPr>
          <p:spPr bwMode="auto">
            <a:xfrm flipH="1">
              <a:off x="7115175" y="4652389"/>
              <a:ext cx="300987" cy="1191577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48" name="Straight Arrow Connector 247"/>
            <p:cNvCxnSpPr/>
            <p:nvPr/>
          </p:nvCxnSpPr>
          <p:spPr bwMode="auto">
            <a:xfrm flipH="1">
              <a:off x="7418543" y="4107227"/>
              <a:ext cx="139964" cy="540399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9" name="Arc 248"/>
            <p:cNvSpPr/>
            <p:nvPr/>
          </p:nvSpPr>
          <p:spPr bwMode="auto">
            <a:xfrm>
              <a:off x="-6630543" y="-21488400"/>
              <a:ext cx="27432000" cy="27432000"/>
            </a:xfrm>
            <a:prstGeom prst="arc">
              <a:avLst>
                <a:gd name="adj1" fmla="val 4996346"/>
                <a:gd name="adj2" fmla="val 5704591"/>
              </a:avLst>
            </a:prstGeom>
            <a:noFill/>
            <a:ln w="19050" cap="flat" cmpd="sng" algn="ctr">
              <a:solidFill>
                <a:srgbClr val="730E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</p:grpSp>
      <p:sp>
        <p:nvSpPr>
          <p:cNvPr id="256" name="TextBox 5"/>
          <p:cNvSpPr txBox="1"/>
          <p:nvPr/>
        </p:nvSpPr>
        <p:spPr>
          <a:xfrm>
            <a:off x="7514439" y="1279336"/>
            <a:ext cx="1569760" cy="2154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t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ea typeface="+mn-ea"/>
                <a:cs typeface="Arial" pitchFamily="34" charset="0"/>
              </a:rPr>
              <a:t>X-Ray Diffraction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6402627" y="2825331"/>
            <a:ext cx="78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aseline="0" dirty="0" smtClean="0">
                <a:solidFill>
                  <a:srgbClr val="002060"/>
                </a:solidFill>
                <a:latin typeface="Arial"/>
                <a:ea typeface="+mn-ea"/>
              </a:rPr>
              <a:t>origin</a:t>
            </a:r>
            <a:endParaRPr lang="en-US" sz="1400" baseline="0" dirty="0">
              <a:solidFill>
                <a:srgbClr val="002060"/>
              </a:solidFill>
              <a:latin typeface="Arial"/>
              <a:ea typeface="+mn-ea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8154832" y="2697412"/>
            <a:ext cx="504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aseline="0" dirty="0">
                <a:solidFill>
                  <a:prstClr val="black"/>
                </a:solidFill>
                <a:latin typeface="Arial"/>
                <a:ea typeface="+mn-ea"/>
              </a:rPr>
              <a:t>3</a:t>
            </a:r>
            <a:r>
              <a:rPr lang="en-US" sz="1400" baseline="0" dirty="0" smtClean="0">
                <a:solidFill>
                  <a:prstClr val="black"/>
                </a:solidFill>
                <a:latin typeface="Arial"/>
                <a:ea typeface="+mn-ea"/>
              </a:rPr>
              <a:t>00</a:t>
            </a:r>
            <a:endParaRPr lang="en-US" sz="1400" baseline="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8154832" y="1775921"/>
            <a:ext cx="504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aseline="0" dirty="0" smtClean="0">
                <a:solidFill>
                  <a:prstClr val="black"/>
                </a:solidFill>
                <a:latin typeface="Arial"/>
                <a:ea typeface="+mn-ea"/>
              </a:rPr>
              <a:t>310</a:t>
            </a:r>
            <a:endParaRPr lang="en-US" sz="1400" baseline="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6165134" y="2612332"/>
            <a:ext cx="2259140" cy="73152"/>
            <a:chOff x="6165134" y="2612332"/>
            <a:chExt cx="2259140" cy="73152"/>
          </a:xfrm>
        </p:grpSpPr>
        <p:sp>
          <p:nvSpPr>
            <p:cNvPr id="261" name="Oval 260"/>
            <p:cNvSpPr/>
            <p:nvPr/>
          </p:nvSpPr>
          <p:spPr bwMode="auto">
            <a:xfrm>
              <a:off x="7043153" y="2612332"/>
              <a:ext cx="73152" cy="73152"/>
            </a:xfrm>
            <a:prstGeom prst="ellipse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indent="-285750" eaLnBrk="0" hangingPunct="0">
                <a:spcBef>
                  <a:spcPct val="20000"/>
                </a:spcBef>
                <a:buFont typeface="Wingdings" pitchFamily="2" charset="2"/>
                <a:buChar char="Ø"/>
              </a:pPr>
              <a:endParaRPr lang="en-US" sz="2000" baseline="0" dirty="0" smtClean="0">
                <a:solidFill>
                  <a:srgbClr val="00206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62" name="Oval 261"/>
            <p:cNvSpPr/>
            <p:nvPr/>
          </p:nvSpPr>
          <p:spPr bwMode="auto">
            <a:xfrm>
              <a:off x="7478922" y="2612332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63" name="Oval 262"/>
            <p:cNvSpPr/>
            <p:nvPr/>
          </p:nvSpPr>
          <p:spPr bwMode="auto">
            <a:xfrm>
              <a:off x="7915353" y="2612332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64" name="Oval 263"/>
            <p:cNvSpPr/>
            <p:nvPr/>
          </p:nvSpPr>
          <p:spPr bwMode="auto">
            <a:xfrm>
              <a:off x="8351122" y="2612332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65" name="Oval 264"/>
            <p:cNvSpPr/>
            <p:nvPr/>
          </p:nvSpPr>
          <p:spPr bwMode="auto">
            <a:xfrm>
              <a:off x="6165134" y="2612332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66" name="Oval 265"/>
            <p:cNvSpPr/>
            <p:nvPr/>
          </p:nvSpPr>
          <p:spPr bwMode="auto">
            <a:xfrm>
              <a:off x="6600903" y="2612332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165134" y="1724521"/>
            <a:ext cx="2259140" cy="73152"/>
            <a:chOff x="6165134" y="1724521"/>
            <a:chExt cx="2259140" cy="73152"/>
          </a:xfrm>
        </p:grpSpPr>
        <p:sp>
          <p:nvSpPr>
            <p:cNvPr id="267" name="Oval 266"/>
            <p:cNvSpPr/>
            <p:nvPr/>
          </p:nvSpPr>
          <p:spPr bwMode="auto">
            <a:xfrm>
              <a:off x="7043153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68" name="Oval 267"/>
            <p:cNvSpPr/>
            <p:nvPr/>
          </p:nvSpPr>
          <p:spPr bwMode="auto">
            <a:xfrm>
              <a:off x="7478922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69" name="Oval 268"/>
            <p:cNvSpPr/>
            <p:nvPr/>
          </p:nvSpPr>
          <p:spPr bwMode="auto">
            <a:xfrm>
              <a:off x="7915353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70" name="Oval 269"/>
            <p:cNvSpPr/>
            <p:nvPr/>
          </p:nvSpPr>
          <p:spPr bwMode="auto">
            <a:xfrm>
              <a:off x="8351122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71" name="Oval 270"/>
            <p:cNvSpPr/>
            <p:nvPr/>
          </p:nvSpPr>
          <p:spPr bwMode="auto">
            <a:xfrm>
              <a:off x="6165134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72" name="Oval 271"/>
            <p:cNvSpPr/>
            <p:nvPr/>
          </p:nvSpPr>
          <p:spPr bwMode="auto">
            <a:xfrm>
              <a:off x="6600903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</p:grpSp>
      <p:cxnSp>
        <p:nvCxnSpPr>
          <p:cNvPr id="273" name="Straight Arrow Connector 272"/>
          <p:cNvCxnSpPr/>
          <p:nvPr/>
        </p:nvCxnSpPr>
        <p:spPr>
          <a:xfrm flipV="1">
            <a:off x="6871175" y="2686147"/>
            <a:ext cx="180975" cy="228600"/>
          </a:xfrm>
          <a:prstGeom prst="straightConnector1">
            <a:avLst/>
          </a:prstGeom>
          <a:solidFill>
            <a:sysClr val="windowText" lastClr="000000"/>
          </a:solidFill>
          <a:ln w="25400" cap="flat" cmpd="sng" algn="ctr">
            <a:solidFill>
              <a:srgbClr val="00206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77" name="Oval 276"/>
          <p:cNvSpPr/>
          <p:nvPr/>
        </p:nvSpPr>
        <p:spPr bwMode="auto">
          <a:xfrm>
            <a:off x="6675120" y="1458468"/>
            <a:ext cx="1195388" cy="1197864"/>
          </a:xfrm>
          <a:prstGeom prst="ellipse">
            <a:avLst/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42950" marR="0" lvl="0" indent="-28575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49400"/>
              </p:ext>
            </p:extLst>
          </p:nvPr>
        </p:nvGraphicFramePr>
        <p:xfrm>
          <a:off x="2134870" y="3550929"/>
          <a:ext cx="1879600" cy="475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3" imgW="1002960" imgH="253800" progId="Equation.3">
                  <p:embed/>
                </p:oleObj>
              </mc:Choice>
              <mc:Fallback>
                <p:oleObj name="Equation" r:id="rId3" imgW="1002960" imgH="2538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4870" y="3550929"/>
                        <a:ext cx="1879600" cy="4758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" name="Group 121"/>
          <p:cNvGrpSpPr/>
          <p:nvPr/>
        </p:nvGrpSpPr>
        <p:grpSpPr>
          <a:xfrm>
            <a:off x="6165134" y="2168427"/>
            <a:ext cx="2259140" cy="73152"/>
            <a:chOff x="6165134" y="1724521"/>
            <a:chExt cx="2259140" cy="73152"/>
          </a:xfrm>
        </p:grpSpPr>
        <p:sp>
          <p:nvSpPr>
            <p:cNvPr id="123" name="Oval 122"/>
            <p:cNvSpPr/>
            <p:nvPr/>
          </p:nvSpPr>
          <p:spPr bwMode="auto">
            <a:xfrm>
              <a:off x="7043153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478922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915353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8351122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6165134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6600903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</p:grpSp>
      <p:cxnSp>
        <p:nvCxnSpPr>
          <p:cNvPr id="129" name="Straight Arrow Connector 128"/>
          <p:cNvCxnSpPr/>
          <p:nvPr/>
        </p:nvCxnSpPr>
        <p:spPr>
          <a:xfrm flipH="1">
            <a:off x="7097795" y="2074669"/>
            <a:ext cx="194223" cy="531560"/>
          </a:xfrm>
          <a:prstGeom prst="straightConnector1">
            <a:avLst/>
          </a:prstGeom>
          <a:solidFill>
            <a:sysClr val="windowText" lastClr="000000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headEnd type="oval" w="med" len="med"/>
            <a:tailEnd type="triangle" w="lg" len="lg"/>
          </a:ln>
          <a:effectLst/>
        </p:spPr>
      </p:cxnSp>
      <p:grpSp>
        <p:nvGrpSpPr>
          <p:cNvPr id="9" name="Group 227"/>
          <p:cNvGrpSpPr/>
          <p:nvPr/>
        </p:nvGrpSpPr>
        <p:grpSpPr>
          <a:xfrm>
            <a:off x="5886721" y="1416063"/>
            <a:ext cx="2397046" cy="2396786"/>
            <a:chOff x="822282" y="3076703"/>
            <a:chExt cx="2397046" cy="2396786"/>
          </a:xfrm>
        </p:grpSpPr>
        <p:sp>
          <p:nvSpPr>
            <p:cNvPr id="280" name="Oval 279"/>
            <p:cNvSpPr/>
            <p:nvPr/>
          </p:nvSpPr>
          <p:spPr bwMode="auto">
            <a:xfrm>
              <a:off x="822282" y="3076703"/>
              <a:ext cx="2395728" cy="239572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grpSp>
          <p:nvGrpSpPr>
            <p:cNvPr id="10" name="Group 229"/>
            <p:cNvGrpSpPr/>
            <p:nvPr/>
          </p:nvGrpSpPr>
          <p:grpSpPr>
            <a:xfrm>
              <a:off x="822282" y="3076703"/>
              <a:ext cx="2397046" cy="2396786"/>
              <a:chOff x="3390454" y="3966100"/>
              <a:chExt cx="2397046" cy="2396786"/>
            </a:xfrm>
          </p:grpSpPr>
          <p:sp>
            <p:nvSpPr>
              <p:cNvPr id="302" name="Pie 301"/>
              <p:cNvSpPr/>
              <p:nvPr/>
            </p:nvSpPr>
            <p:spPr bwMode="auto">
              <a:xfrm>
                <a:off x="3390454" y="3967158"/>
                <a:ext cx="2395728" cy="2395728"/>
              </a:xfrm>
              <a:prstGeom prst="pie">
                <a:avLst>
                  <a:gd name="adj1" fmla="val 16215672"/>
                  <a:gd name="adj2" fmla="val 10792272"/>
                </a:avLst>
              </a:prstGeom>
              <a:solidFill>
                <a:srgbClr val="C00000">
                  <a:alpha val="27000"/>
                </a:srgbClr>
              </a:solidFill>
              <a:ln w="25400" cap="flat" cmpd="sng" algn="ctr">
                <a:solidFill>
                  <a:srgbClr val="730E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</a:endParaRPr>
              </a:p>
            </p:txBody>
          </p:sp>
          <p:grpSp>
            <p:nvGrpSpPr>
              <p:cNvPr id="11" name="Group 249"/>
              <p:cNvGrpSpPr/>
              <p:nvPr/>
            </p:nvGrpSpPr>
            <p:grpSpPr>
              <a:xfrm rot="-2700000">
                <a:off x="3391772" y="3966100"/>
                <a:ext cx="2395728" cy="2395728"/>
                <a:chOff x="4285660" y="1899763"/>
                <a:chExt cx="2395728" cy="2395728"/>
              </a:xfrm>
            </p:grpSpPr>
            <p:grpSp>
              <p:nvGrpSpPr>
                <p:cNvPr id="12" name="Group 251"/>
                <p:cNvGrpSpPr/>
                <p:nvPr/>
              </p:nvGrpSpPr>
              <p:grpSpPr>
                <a:xfrm rot="2700000">
                  <a:off x="4285660" y="1899763"/>
                  <a:ext cx="2395728" cy="2395728"/>
                  <a:chOff x="4285660" y="1899763"/>
                  <a:chExt cx="2395728" cy="2395728"/>
                </a:xfrm>
              </p:grpSpPr>
              <p:sp>
                <p:nvSpPr>
                  <p:cNvPr id="312" name="Pie 311"/>
                  <p:cNvSpPr/>
                  <p:nvPr/>
                </p:nvSpPr>
                <p:spPr bwMode="auto">
                  <a:xfrm>
                    <a:off x="4285660" y="1899763"/>
                    <a:ext cx="2395728" cy="2395728"/>
                  </a:xfrm>
                  <a:prstGeom prst="pie">
                    <a:avLst>
                      <a:gd name="adj1" fmla="val 10783269"/>
                      <a:gd name="adj2" fmla="val 16200000"/>
                    </a:avLst>
                  </a:prstGeom>
                  <a:solidFill>
                    <a:srgbClr val="000066">
                      <a:alpha val="27000"/>
                    </a:srgbClr>
                  </a:solidFill>
                  <a:ln w="25400" cap="flat" cmpd="sng" algn="ctr">
                    <a:solidFill>
                      <a:srgbClr val="0000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742950" marR="0" lvl="0" indent="-285750" defTabSz="914400" eaLnBrk="0" fontAlgn="auto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Char char="Ø"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313" name="Pie 312"/>
                  <p:cNvSpPr/>
                  <p:nvPr/>
                </p:nvSpPr>
                <p:spPr bwMode="auto">
                  <a:xfrm>
                    <a:off x="4436819" y="2043488"/>
                    <a:ext cx="2093410" cy="2108278"/>
                  </a:xfrm>
                  <a:prstGeom prst="pie">
                    <a:avLst>
                      <a:gd name="adj1" fmla="val 10793407"/>
                      <a:gd name="adj2" fmla="val 16200000"/>
                    </a:avLst>
                  </a:prstGeom>
                  <a:solidFill>
                    <a:srgbClr val="000066">
                      <a:alpha val="27000"/>
                    </a:srgbClr>
                  </a:solidFill>
                  <a:ln w="25400" cap="flat" cmpd="sng" algn="ctr">
                    <a:solidFill>
                      <a:srgbClr val="0000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742950" marR="0" lvl="0" indent="-285750" defTabSz="914400" eaLnBrk="0" fontAlgn="auto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Char char="Ø"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314" name="Pie 313"/>
                  <p:cNvSpPr/>
                  <p:nvPr/>
                </p:nvSpPr>
                <p:spPr bwMode="auto">
                  <a:xfrm>
                    <a:off x="4613619" y="2203448"/>
                    <a:ext cx="1739810" cy="1788358"/>
                  </a:xfrm>
                  <a:prstGeom prst="pie">
                    <a:avLst>
                      <a:gd name="adj1" fmla="val 10794249"/>
                      <a:gd name="adj2" fmla="val 16200000"/>
                    </a:avLst>
                  </a:prstGeom>
                  <a:solidFill>
                    <a:srgbClr val="000066">
                      <a:alpha val="27000"/>
                    </a:srgbClr>
                  </a:solidFill>
                  <a:ln w="25400" cap="flat" cmpd="sng" algn="ctr">
                    <a:solidFill>
                      <a:srgbClr val="0000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742950" marR="0" lvl="0" indent="-285750" defTabSz="914400" eaLnBrk="0" fontAlgn="auto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Char char="Ø"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315" name="Pie 314"/>
                  <p:cNvSpPr/>
                  <p:nvPr/>
                </p:nvSpPr>
                <p:spPr bwMode="auto">
                  <a:xfrm>
                    <a:off x="4765161" y="2378564"/>
                    <a:ext cx="1436726" cy="1438126"/>
                  </a:xfrm>
                  <a:prstGeom prst="pie">
                    <a:avLst>
                      <a:gd name="adj1" fmla="val 10793679"/>
                      <a:gd name="adj2" fmla="val 16200000"/>
                    </a:avLst>
                  </a:prstGeom>
                  <a:solidFill>
                    <a:srgbClr val="000066">
                      <a:alpha val="27000"/>
                    </a:srgbClr>
                  </a:solidFill>
                  <a:ln w="25400" cap="flat" cmpd="sng" algn="ctr">
                    <a:solidFill>
                      <a:srgbClr val="0000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742950" marR="0" lvl="0" indent="-285750" defTabSz="914400" eaLnBrk="0" fontAlgn="auto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Char char="Ø"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316" name="Pie 315"/>
                  <p:cNvSpPr/>
                  <p:nvPr/>
                </p:nvSpPr>
                <p:spPr bwMode="auto">
                  <a:xfrm>
                    <a:off x="4930173" y="2550312"/>
                    <a:ext cx="1106702" cy="1094630"/>
                  </a:xfrm>
                  <a:prstGeom prst="pie">
                    <a:avLst>
                      <a:gd name="adj1" fmla="val 10811745"/>
                      <a:gd name="adj2" fmla="val 16200000"/>
                    </a:avLst>
                  </a:prstGeom>
                  <a:solidFill>
                    <a:srgbClr val="000066">
                      <a:alpha val="27000"/>
                    </a:srgbClr>
                  </a:solidFill>
                  <a:ln w="25400" cap="flat" cmpd="sng" algn="ctr">
                    <a:solidFill>
                      <a:srgbClr val="0000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742950" marR="0" lvl="0" indent="-285750" defTabSz="914400" eaLnBrk="0" fontAlgn="auto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Char char="Ø"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317" name="Pie 316"/>
                  <p:cNvSpPr/>
                  <p:nvPr/>
                </p:nvSpPr>
                <p:spPr bwMode="auto">
                  <a:xfrm>
                    <a:off x="5088449" y="2698485"/>
                    <a:ext cx="790150" cy="798284"/>
                  </a:xfrm>
                  <a:prstGeom prst="pie">
                    <a:avLst>
                      <a:gd name="adj1" fmla="val 10793693"/>
                      <a:gd name="adj2" fmla="val 16200000"/>
                    </a:avLst>
                  </a:prstGeom>
                  <a:solidFill>
                    <a:srgbClr val="000066">
                      <a:alpha val="27000"/>
                    </a:srgbClr>
                  </a:solidFill>
                  <a:ln w="25400" cap="flat" cmpd="sng" algn="ctr">
                    <a:solidFill>
                      <a:srgbClr val="0000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742950" marR="0" lvl="0" indent="-285750" defTabSz="914400" eaLnBrk="0" fontAlgn="auto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Char char="Ø"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318" name="Pie 317"/>
                  <p:cNvSpPr/>
                  <p:nvPr/>
                </p:nvSpPr>
                <p:spPr bwMode="auto">
                  <a:xfrm>
                    <a:off x="5245043" y="2861813"/>
                    <a:ext cx="476962" cy="471628"/>
                  </a:xfrm>
                  <a:prstGeom prst="pie">
                    <a:avLst>
                      <a:gd name="adj1" fmla="val 10798067"/>
                      <a:gd name="adj2" fmla="val 16200000"/>
                    </a:avLst>
                  </a:prstGeom>
                  <a:solidFill>
                    <a:srgbClr val="000066">
                      <a:alpha val="27000"/>
                    </a:srgbClr>
                  </a:solidFill>
                  <a:ln w="25400" cap="flat" cmpd="sng" algn="ctr">
                    <a:solidFill>
                      <a:srgbClr val="0000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742950" marR="0" lvl="0" indent="-285750" defTabSz="914400" eaLnBrk="0" fontAlgn="auto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Char char="Ø"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+mn-ea"/>
                    </a:endParaRPr>
                  </a:p>
                </p:txBody>
              </p:sp>
            </p:grpSp>
            <p:grpSp>
              <p:nvGrpSpPr>
                <p:cNvPr id="13" name="Group 252"/>
                <p:cNvGrpSpPr/>
                <p:nvPr/>
              </p:nvGrpSpPr>
              <p:grpSpPr>
                <a:xfrm>
                  <a:off x="4343011" y="1993900"/>
                  <a:ext cx="2291752" cy="2159000"/>
                  <a:chOff x="4343011" y="1993900"/>
                  <a:chExt cx="2291752" cy="2159000"/>
                </a:xfrm>
              </p:grpSpPr>
              <p:sp>
                <p:nvSpPr>
                  <p:cNvPr id="305" name="TextBox 304"/>
                  <p:cNvSpPr txBox="1"/>
                  <p:nvPr/>
                </p:nvSpPr>
                <p:spPr>
                  <a:xfrm>
                    <a:off x="4343011" y="2808815"/>
                    <a:ext cx="2291752" cy="11811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 smtClean="0">
                        <a:ln w="12700">
                          <a:noFill/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+mn-ea"/>
                      </a:rPr>
                      <a:t>30°</a:t>
                    </a:r>
                  </a:p>
                </p:txBody>
              </p:sp>
              <p:sp>
                <p:nvSpPr>
                  <p:cNvPr id="306" name="TextBox 305"/>
                  <p:cNvSpPr txBox="1"/>
                  <p:nvPr/>
                </p:nvSpPr>
                <p:spPr>
                  <a:xfrm>
                    <a:off x="4343011" y="2971800"/>
                    <a:ext cx="2291752" cy="11811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 smtClean="0">
                        <a:ln w="12700">
                          <a:noFill/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+mn-ea"/>
                      </a:rPr>
                      <a:t>0°</a:t>
                    </a:r>
                  </a:p>
                </p:txBody>
              </p:sp>
              <p:sp>
                <p:nvSpPr>
                  <p:cNvPr id="307" name="TextBox 306"/>
                  <p:cNvSpPr txBox="1"/>
                  <p:nvPr/>
                </p:nvSpPr>
                <p:spPr>
                  <a:xfrm>
                    <a:off x="4343011" y="2645832"/>
                    <a:ext cx="2291752" cy="11811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 smtClean="0">
                        <a:ln w="12700">
                          <a:noFill/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+mn-ea"/>
                      </a:rPr>
                      <a:t>60°</a:t>
                    </a:r>
                  </a:p>
                </p:txBody>
              </p:sp>
              <p:sp>
                <p:nvSpPr>
                  <p:cNvPr id="308" name="TextBox 307"/>
                  <p:cNvSpPr txBox="1"/>
                  <p:nvPr/>
                </p:nvSpPr>
                <p:spPr>
                  <a:xfrm>
                    <a:off x="4343011" y="2482849"/>
                    <a:ext cx="2291752" cy="11811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 smtClean="0">
                        <a:ln w="12700">
                          <a:noFill/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+mn-ea"/>
                      </a:rPr>
                      <a:t>90°</a:t>
                    </a:r>
                  </a:p>
                </p:txBody>
              </p:sp>
              <p:sp>
                <p:nvSpPr>
                  <p:cNvPr id="309" name="TextBox 308"/>
                  <p:cNvSpPr txBox="1"/>
                  <p:nvPr/>
                </p:nvSpPr>
                <p:spPr>
                  <a:xfrm>
                    <a:off x="4343011" y="2319866"/>
                    <a:ext cx="2291752" cy="11811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 smtClean="0">
                        <a:ln w="12700">
                          <a:noFill/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+mn-ea"/>
                      </a:rPr>
                      <a:t>120°</a:t>
                    </a:r>
                  </a:p>
                </p:txBody>
              </p:sp>
              <p:sp>
                <p:nvSpPr>
                  <p:cNvPr id="310" name="TextBox 309"/>
                  <p:cNvSpPr txBox="1"/>
                  <p:nvPr/>
                </p:nvSpPr>
                <p:spPr>
                  <a:xfrm>
                    <a:off x="4343011" y="2156883"/>
                    <a:ext cx="2291752" cy="11811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100" b="1" kern="0" dirty="0" smtClean="0">
                        <a:ln w="12700">
                          <a:noFill/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Arial"/>
                      </a:rPr>
                      <a:t>150</a:t>
                    </a:r>
                    <a:r>
                      <a:rPr kumimoji="0" lang="en-US" sz="1100" b="1" i="0" u="none" strike="noStrike" kern="0" cap="none" spc="0" normalizeH="0" baseline="0" noProof="0" dirty="0" smtClean="0">
                        <a:ln w="12700">
                          <a:noFill/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+mn-ea"/>
                      </a:rPr>
                      <a:t>°</a:t>
                    </a:r>
                  </a:p>
                </p:txBody>
              </p:sp>
              <p:sp>
                <p:nvSpPr>
                  <p:cNvPr id="311" name="TextBox 310"/>
                  <p:cNvSpPr txBox="1"/>
                  <p:nvPr/>
                </p:nvSpPr>
                <p:spPr>
                  <a:xfrm>
                    <a:off x="4343011" y="1993900"/>
                    <a:ext cx="2291752" cy="11811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 smtClean="0">
                        <a:ln w="12700">
                          <a:noFill/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+mn-ea"/>
                      </a:rPr>
                      <a:t>180°</a:t>
                    </a:r>
                  </a:p>
                </p:txBody>
              </p:sp>
            </p:grpSp>
          </p:grpSp>
        </p:grpSp>
        <p:grpSp>
          <p:nvGrpSpPr>
            <p:cNvPr id="14" name="Group 230"/>
            <p:cNvGrpSpPr/>
            <p:nvPr/>
          </p:nvGrpSpPr>
          <p:grpSpPr>
            <a:xfrm>
              <a:off x="935027" y="3532556"/>
              <a:ext cx="1805919" cy="1507186"/>
              <a:chOff x="4133850" y="4216400"/>
              <a:chExt cx="1805919" cy="1507186"/>
            </a:xfrm>
          </p:grpSpPr>
          <p:cxnSp>
            <p:nvCxnSpPr>
              <p:cNvPr id="297" name="Straight Arrow Connector 296"/>
              <p:cNvCxnSpPr/>
              <p:nvPr/>
            </p:nvCxnSpPr>
            <p:spPr bwMode="auto">
              <a:xfrm flipV="1">
                <a:off x="4133850" y="4216400"/>
                <a:ext cx="0" cy="13716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298" name="Straight Arrow Connector 297"/>
              <p:cNvCxnSpPr/>
              <p:nvPr/>
            </p:nvCxnSpPr>
            <p:spPr bwMode="auto">
              <a:xfrm flipV="1">
                <a:off x="4137024" y="5575300"/>
                <a:ext cx="137160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round/>
                <a:headEnd type="oval" w="med" len="med"/>
                <a:tailEnd type="triangle" w="med" len="lg"/>
              </a:ln>
              <a:effectLst/>
            </p:spPr>
          </p:cxnSp>
          <p:sp>
            <p:nvSpPr>
              <p:cNvPr id="300" name="TextBox 299"/>
              <p:cNvSpPr txBox="1"/>
              <p:nvPr/>
            </p:nvSpPr>
            <p:spPr>
              <a:xfrm>
                <a:off x="5435600" y="5415809"/>
                <a:ext cx="5041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b</a:t>
                </a: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283" name="TextBox 282"/>
            <p:cNvSpPr txBox="1"/>
            <p:nvPr/>
          </p:nvSpPr>
          <p:spPr>
            <a:xfrm>
              <a:off x="1338459" y="4484714"/>
              <a:ext cx="789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</a:rPr>
                <a:t>origin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2198187" y="4356795"/>
              <a:ext cx="504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</a:rPr>
                <a:t>100</a:t>
              </a:r>
            </a:p>
          </p:txBody>
        </p:sp>
        <p:sp>
          <p:nvSpPr>
            <p:cNvPr id="286" name="Oval 285"/>
            <p:cNvSpPr/>
            <p:nvPr/>
          </p:nvSpPr>
          <p:spPr bwMode="auto">
            <a:xfrm>
              <a:off x="1978985" y="4271715"/>
              <a:ext cx="73152" cy="73152"/>
            </a:xfrm>
            <a:prstGeom prst="ellipse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87" name="Oval 286"/>
            <p:cNvSpPr/>
            <p:nvPr/>
          </p:nvSpPr>
          <p:spPr bwMode="auto">
            <a:xfrm>
              <a:off x="2414754" y="4271715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88" name="Oval 287"/>
            <p:cNvSpPr/>
            <p:nvPr/>
          </p:nvSpPr>
          <p:spPr bwMode="auto">
            <a:xfrm>
              <a:off x="2851185" y="4271715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89" name="Oval 288"/>
            <p:cNvSpPr/>
            <p:nvPr/>
          </p:nvSpPr>
          <p:spPr bwMode="auto">
            <a:xfrm>
              <a:off x="1100966" y="4271715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90" name="Oval 289"/>
            <p:cNvSpPr/>
            <p:nvPr/>
          </p:nvSpPr>
          <p:spPr bwMode="auto">
            <a:xfrm>
              <a:off x="1536735" y="4271715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91" name="Oval 290"/>
            <p:cNvSpPr/>
            <p:nvPr/>
          </p:nvSpPr>
          <p:spPr bwMode="auto">
            <a:xfrm>
              <a:off x="1978985" y="3383904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92" name="Oval 291"/>
            <p:cNvSpPr/>
            <p:nvPr/>
          </p:nvSpPr>
          <p:spPr bwMode="auto">
            <a:xfrm>
              <a:off x="2414754" y="3383904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93" name="Oval 292"/>
            <p:cNvSpPr/>
            <p:nvPr/>
          </p:nvSpPr>
          <p:spPr bwMode="auto">
            <a:xfrm>
              <a:off x="2851185" y="3383904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94" name="Oval 293"/>
            <p:cNvSpPr/>
            <p:nvPr/>
          </p:nvSpPr>
          <p:spPr bwMode="auto">
            <a:xfrm>
              <a:off x="1100966" y="3383904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95" name="Oval 294"/>
            <p:cNvSpPr/>
            <p:nvPr/>
          </p:nvSpPr>
          <p:spPr bwMode="auto">
            <a:xfrm>
              <a:off x="1536735" y="3383904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cxnSp>
          <p:nvCxnSpPr>
            <p:cNvPr id="296" name="Straight Arrow Connector 295"/>
            <p:cNvCxnSpPr/>
            <p:nvPr/>
          </p:nvCxnSpPr>
          <p:spPr>
            <a:xfrm flipV="1">
              <a:off x="1807007" y="4345530"/>
              <a:ext cx="180975" cy="228600"/>
            </a:xfrm>
            <a:prstGeom prst="straightConnector1">
              <a:avLst/>
            </a:prstGeom>
            <a:solidFill>
              <a:sysClr val="windowText" lastClr="000000"/>
            </a:solidFill>
            <a:ln w="25400" cap="flat" cmpd="sng" algn="ctr">
              <a:solidFill>
                <a:srgbClr val="00206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0" name="Group 129"/>
          <p:cNvGrpSpPr/>
          <p:nvPr/>
        </p:nvGrpSpPr>
        <p:grpSpPr>
          <a:xfrm>
            <a:off x="6157514" y="5163087"/>
            <a:ext cx="2259140" cy="73152"/>
            <a:chOff x="6165134" y="1724521"/>
            <a:chExt cx="2259140" cy="73152"/>
          </a:xfrm>
        </p:grpSpPr>
        <p:sp>
          <p:nvSpPr>
            <p:cNvPr id="131" name="Oval 130"/>
            <p:cNvSpPr/>
            <p:nvPr/>
          </p:nvSpPr>
          <p:spPr bwMode="auto">
            <a:xfrm>
              <a:off x="7043153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478922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915353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8351122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6165134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6600903" y="1724521"/>
              <a:ext cx="73152" cy="73152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7117080" y="215646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1/</a:t>
            </a:r>
            <a:r>
              <a:rPr lang="el-GR" dirty="0" smtClean="0">
                <a:solidFill>
                  <a:schemeClr val="accent6">
                    <a:lumMod val="75000"/>
                  </a:schemeClr>
                </a:solidFill>
              </a:rPr>
              <a:t>λ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934200" y="429768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1/</a:t>
            </a:r>
            <a:r>
              <a:rPr lang="el-GR" dirty="0" smtClean="0">
                <a:solidFill>
                  <a:srgbClr val="C00000"/>
                </a:solidFill>
              </a:rPr>
              <a:t>λ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9" name="Oval 138"/>
          <p:cNvSpPr/>
          <p:nvPr/>
        </p:nvSpPr>
        <p:spPr bwMode="auto">
          <a:xfrm>
            <a:off x="5886324" y="3117614"/>
            <a:ext cx="228600" cy="228600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42950" marR="0" lvl="0" indent="-28575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0" grpId="0" animBg="1"/>
      <p:bldP spid="257" grpId="0"/>
      <p:bldP spid="257" grpId="1"/>
      <p:bldP spid="137" grpId="0"/>
      <p:bldP spid="1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52500"/>
            <a:ext cx="8839200" cy="1287780"/>
          </a:xfrm>
        </p:spPr>
        <p:txBody>
          <a:bodyPr/>
          <a:lstStyle/>
          <a:p>
            <a:pPr marL="228600" indent="-228600">
              <a:buFont typeface="Arial" pitchFamily="34" charset="0"/>
              <a:buChar char="•"/>
            </a:pPr>
            <a:r>
              <a:rPr lang="en-US" b="0" dirty="0" smtClean="0"/>
              <a:t>Virtual SAED patterns clearly identify misorientation in Al {111} twist GBs.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b="0" dirty="0" smtClean="0"/>
              <a:t>Secondary peaks emerge due to screw dislocation network.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– Al Twist GBs</a:t>
            </a:r>
            <a:endParaRPr lang="en-US" dirty="0"/>
          </a:p>
        </p:txBody>
      </p:sp>
      <p:grpSp>
        <p:nvGrpSpPr>
          <p:cNvPr id="10" name="Group 129"/>
          <p:cNvGrpSpPr/>
          <p:nvPr/>
        </p:nvGrpSpPr>
        <p:grpSpPr>
          <a:xfrm>
            <a:off x="1158240" y="1941632"/>
            <a:ext cx="6941819" cy="4442453"/>
            <a:chOff x="-824823" y="-234950"/>
            <a:chExt cx="5477256" cy="3505200"/>
          </a:xfrm>
        </p:grpSpPr>
        <p:pic>
          <p:nvPicPr>
            <p:cNvPr id="11" name="Picture 10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55"/>
            <a:stretch>
              <a:fillRect/>
            </a:stretch>
          </p:blipFill>
          <p:spPr>
            <a:xfrm>
              <a:off x="-766234" y="-234950"/>
              <a:ext cx="5418667" cy="1758950"/>
            </a:xfrm>
            <a:prstGeom prst="rect">
              <a:avLst/>
            </a:prstGeom>
          </p:spPr>
        </p:pic>
        <p:pic>
          <p:nvPicPr>
            <p:cNvPr id="12" name="Picture 11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521"/>
            <a:stretch>
              <a:fillRect/>
            </a:stretch>
          </p:blipFill>
          <p:spPr>
            <a:xfrm>
              <a:off x="-824823" y="1479550"/>
              <a:ext cx="5477256" cy="17907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 rot="16200000">
            <a:off x="-1328409" y="3870074"/>
            <a:ext cx="414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 smtClean="0">
                <a:solidFill>
                  <a:schemeClr val="tx2"/>
                </a:solidFill>
              </a:rPr>
              <a:t>Aluminum</a:t>
            </a:r>
            <a:r>
              <a:rPr lang="en-US" sz="1400" dirty="0" smtClean="0">
                <a:solidFill>
                  <a:schemeClr val="tx2"/>
                </a:solidFill>
              </a:rPr>
              <a:t> Twist Grain Boundaries</a:t>
            </a:r>
            <a:endParaRPr lang="en-US" sz="1400" baseline="0" dirty="0">
              <a:solidFill>
                <a:schemeClr val="tx2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266825" y="1971675"/>
            <a:ext cx="5276850" cy="3647235"/>
            <a:chOff x="1266825" y="1971675"/>
            <a:chExt cx="5276850" cy="36472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757" y="2875710"/>
              <a:ext cx="2743200" cy="2743200"/>
            </a:xfrm>
            <a:prstGeom prst="rect">
              <a:avLst/>
            </a:prstGeom>
            <a:ln w="38100" cap="sq">
              <a:solidFill>
                <a:srgbClr val="730E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1266825" y="1975270"/>
              <a:ext cx="585788" cy="586955"/>
            </a:xfrm>
            <a:prstGeom prst="rect">
              <a:avLst/>
            </a:prstGeom>
            <a:noFill/>
            <a:ln>
              <a:solidFill>
                <a:srgbClr val="730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847850" y="1971675"/>
              <a:ext cx="4695825" cy="862013"/>
            </a:xfrm>
            <a:prstGeom prst="line">
              <a:avLst/>
            </a:prstGeom>
            <a:ln w="28575">
              <a:solidFill>
                <a:srgbClr val="730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66825" y="2566988"/>
              <a:ext cx="2471738" cy="3051922"/>
            </a:xfrm>
            <a:prstGeom prst="line">
              <a:avLst/>
            </a:prstGeom>
            <a:ln w="28575">
              <a:solidFill>
                <a:srgbClr val="730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3287380" y="3858391"/>
            <a:ext cx="5628597" cy="966829"/>
            <a:chOff x="-83457" y="2514722"/>
            <a:chExt cx="8569924" cy="1472063"/>
          </a:xfrm>
        </p:grpSpPr>
        <p:grpSp>
          <p:nvGrpSpPr>
            <p:cNvPr id="86" name="Group 85"/>
            <p:cNvGrpSpPr/>
            <p:nvPr/>
          </p:nvGrpSpPr>
          <p:grpSpPr>
            <a:xfrm>
              <a:off x="0" y="2514722"/>
              <a:ext cx="8486467" cy="1472063"/>
              <a:chOff x="467909" y="4577944"/>
              <a:chExt cx="8486467" cy="1472063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721138" y="4577944"/>
                <a:ext cx="4233238" cy="1472063"/>
                <a:chOff x="448983" y="-1495197"/>
                <a:chExt cx="4233238" cy="1472063"/>
              </a:xfrm>
            </p:grpSpPr>
            <p:pic>
              <p:nvPicPr>
                <p:cNvPr id="98" name="Picture 1161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1" t="68785" r="50000" b="498"/>
                <a:stretch/>
              </p:blipFill>
              <p:spPr bwMode="auto">
                <a:xfrm>
                  <a:off x="448983" y="-1442001"/>
                  <a:ext cx="4233238" cy="14188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123"/>
                    <p:cNvSpPr txBox="1"/>
                    <p:nvPr/>
                  </p:nvSpPr>
                  <p:spPr>
                    <a:xfrm>
                      <a:off x="871917" y="-1495197"/>
                      <a:ext cx="273673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𝜸</m:t>
                            </m:r>
                          </m:oMath>
                        </m:oMathPara>
                      </a14:m>
                      <a:endParaRPr kumimoji="0" lang="en-US" sz="2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ea typeface="ＭＳ Ｐゴシック" pitchFamily="34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1917" y="-1495197"/>
                      <a:ext cx="273673" cy="461665"/>
                    </a:xfrm>
                    <a:prstGeom prst="rect">
                      <a:avLst/>
                    </a:prstGeom>
                    <a:blipFill rotWithShape="1">
                      <a:blip r:embed="rId3" cstate="print"/>
                      <a:stretch>
                        <a:fillRect l="-6667" r="-40000" b="-1052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1" name="Rectangle 100"/>
                <p:cNvSpPr/>
                <p:nvPr/>
              </p:nvSpPr>
              <p:spPr>
                <a:xfrm>
                  <a:off x="3366273" y="-712857"/>
                  <a:ext cx="1301371" cy="3280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pitchFamily="34" charset="-128"/>
                    </a:rPr>
                    <a:t>Verwey</a:t>
                  </a:r>
                  <a:r>
                    <a:rPr kumimoji="0" lang="en-US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pitchFamily="34" charset="-128"/>
                    </a:rPr>
                    <a:t> (1935)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467909" y="4599390"/>
                <a:ext cx="4253228" cy="1450616"/>
                <a:chOff x="4709895" y="3742934"/>
                <a:chExt cx="4253228" cy="1450616"/>
              </a:xfrm>
            </p:grpSpPr>
            <p:pic>
              <p:nvPicPr>
                <p:cNvPr id="93" name="Picture 1161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936" t="37179" b="31419"/>
                <a:stretch/>
              </p:blipFill>
              <p:spPr bwMode="auto">
                <a:xfrm>
                  <a:off x="4709895" y="3742934"/>
                  <a:ext cx="4253228" cy="14506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5100163" y="3742934"/>
                      <a:ext cx="331501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99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𝜽</m:t>
                            </m:r>
                          </m:oMath>
                        </m:oMathPara>
                      </a14:m>
                      <a:endParaRPr kumimoji="0" lang="en-US" sz="2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CC9900"/>
                        </a:solidFill>
                        <a:effectLst/>
                        <a:uLnTx/>
                        <a:uFillTx/>
                        <a:ea typeface="ＭＳ Ｐゴシック" pitchFamily="34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TextBox 1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0163" y="3742934"/>
                      <a:ext cx="331501" cy="461665"/>
                    </a:xfrm>
                    <a:prstGeom prst="rect">
                      <a:avLst/>
                    </a:prstGeom>
                    <a:blipFill rotWithShape="1">
                      <a:blip r:embed="rId4" cstate="print"/>
                      <a:stretch>
                        <a:fillRect l="-3636" r="-1636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Rectangle 95"/>
                <p:cNvSpPr/>
                <p:nvPr/>
              </p:nvSpPr>
              <p:spPr>
                <a:xfrm>
                  <a:off x="7540954" y="4488420"/>
                  <a:ext cx="1311134" cy="3280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pitchFamily="34" charset="-128"/>
                    </a:rPr>
                    <a:t>Husson</a:t>
                  </a:r>
                  <a:r>
                    <a:rPr kumimoji="0" lang="en-US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pitchFamily="34" charset="-128"/>
                    </a:rPr>
                    <a:t> (1996)</a:t>
                  </a:r>
                </a:p>
              </p:txBody>
            </p:sp>
          </p:grpSp>
        </p:grpSp>
        <p:sp>
          <p:nvSpPr>
            <p:cNvPr id="87" name="Rectangle 86"/>
            <p:cNvSpPr/>
            <p:nvPr/>
          </p:nvSpPr>
          <p:spPr>
            <a:xfrm>
              <a:off x="-83457" y="2812707"/>
              <a:ext cx="217714" cy="76135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203700" y="2781300"/>
              <a:ext cx="217714" cy="76135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Alumina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36177"/>
            <a:ext cx="8534400" cy="2062737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dirty="0" smtClean="0"/>
              <a:t>Virtual x-ray diffraction patterns can successfully differentiate alumina polymorphs.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dirty="0" smtClean="0"/>
              <a:t>Virtual XRD patterns can be compared directly to experiments to validate the fidelity of the potential – </a:t>
            </a:r>
            <a:r>
              <a:rPr lang="en-US" sz="1800" b="0" dirty="0" err="1" smtClean="0"/>
              <a:t>ReaxFF</a:t>
            </a:r>
            <a:r>
              <a:rPr lang="en-US" sz="1800" b="0" dirty="0" smtClean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b="0" dirty="0" smtClean="0"/>
          </a:p>
        </p:txBody>
      </p:sp>
      <p:grpSp>
        <p:nvGrpSpPr>
          <p:cNvPr id="4" name="Group 123"/>
          <p:cNvGrpSpPr/>
          <p:nvPr/>
        </p:nvGrpSpPr>
        <p:grpSpPr>
          <a:xfrm>
            <a:off x="169336" y="2599664"/>
            <a:ext cx="2847081" cy="2176997"/>
            <a:chOff x="207436" y="2919704"/>
            <a:chExt cx="2847081" cy="2176997"/>
          </a:xfrm>
        </p:grpSpPr>
        <p:sp>
          <p:nvSpPr>
            <p:cNvPr id="42" name="Content Placeholder 2"/>
            <p:cNvSpPr txBox="1">
              <a:spLocks/>
            </p:cNvSpPr>
            <p:nvPr/>
          </p:nvSpPr>
          <p:spPr bwMode="auto">
            <a:xfrm>
              <a:off x="739447" y="2919704"/>
              <a:ext cx="2058932" cy="405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342900" marR="0" lvl="1" indent="-342900" algn="l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85000"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cs"/>
                </a:rPr>
                <a:t>Al</a:t>
              </a:r>
              <a:r>
                <a:rPr kumimoji="0" lang="en-US" sz="1600" b="1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cs"/>
                </a:rPr>
                <a:t>2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cs"/>
                </a:rPr>
                <a:t>O</a:t>
              </a:r>
              <a:r>
                <a:rPr kumimoji="0" lang="en-US" sz="1600" b="1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cs"/>
                </a:rPr>
                <a:t> Polymorphs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4" name="Group 119"/>
            <p:cNvGrpSpPr/>
            <p:nvPr/>
          </p:nvGrpSpPr>
          <p:grpSpPr>
            <a:xfrm>
              <a:off x="224501" y="4174290"/>
              <a:ext cx="1390884" cy="872485"/>
              <a:chOff x="1247680" y="4369274"/>
              <a:chExt cx="1790448" cy="1166262"/>
            </a:xfrm>
          </p:grpSpPr>
          <p:pic>
            <p:nvPicPr>
              <p:cNvPr id="61" name="Picture 8" descr="D:\sxc033\Research\Data\Al2O3_Bulk\1_UnitCell\Images\Theta_3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2" t="22334" r="13926" b="24003"/>
              <a:stretch/>
            </p:blipFill>
            <p:spPr bwMode="auto">
              <a:xfrm>
                <a:off x="1353798" y="4608509"/>
                <a:ext cx="1645921" cy="9102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Group 85"/>
              <p:cNvGrpSpPr/>
              <p:nvPr/>
            </p:nvGrpSpPr>
            <p:grpSpPr>
              <a:xfrm>
                <a:off x="1247680" y="4369274"/>
                <a:ext cx="1790448" cy="1166262"/>
                <a:chOff x="4443337" y="1574299"/>
                <a:chExt cx="1498741" cy="1063279"/>
              </a:xfrm>
            </p:grpSpPr>
            <p:sp>
              <p:nvSpPr>
                <p:cNvPr id="56" name="Rounded Rectangle 55"/>
                <p:cNvSpPr/>
                <p:nvPr/>
              </p:nvSpPr>
              <p:spPr bwMode="auto">
                <a:xfrm>
                  <a:off x="4470400" y="1695351"/>
                  <a:ext cx="1471678" cy="942227"/>
                </a:xfrm>
                <a:prstGeom prst="roundRect">
                  <a:avLst>
                    <a:gd name="adj" fmla="val 8580"/>
                  </a:avLst>
                </a:prstGeom>
                <a:noFill/>
                <a:ln>
                  <a:solidFill>
                    <a:srgbClr val="CC99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742950" marR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Wingdings" pitchFamily="2" charset="2"/>
                    <a:buChar char="Ø"/>
                    <a:tabLst/>
                  </a:pPr>
                  <a:endPara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4443337" y="1574299"/>
                  <a:ext cx="465071" cy="4208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400" b="1" dirty="0" smtClean="0">
                      <a:solidFill>
                        <a:srgbClr val="CC9900"/>
                      </a:solidFill>
                      <a:latin typeface="Times" panose="02020603050405020304" pitchFamily="18" charset="0"/>
                      <a:ea typeface="Tahoma" panose="020B0604030504040204" pitchFamily="34" charset="0"/>
                      <a:cs typeface="Times" panose="02020603050405020304" pitchFamily="18" charset="0"/>
                    </a:rPr>
                    <a:t>θ</a:t>
                  </a:r>
                  <a:endParaRPr lang="en-US" sz="2400" b="1" dirty="0">
                    <a:solidFill>
                      <a:srgbClr val="CC9900"/>
                    </a:solidFill>
                    <a:latin typeface="Times" panose="02020603050405020304" pitchFamily="18" charset="0"/>
                    <a:ea typeface="Tahoma" panose="020B0604030504040204" pitchFamily="34" charset="0"/>
                    <a:cs typeface="Times" panose="02020603050405020304" pitchFamily="18" charset="0"/>
                  </a:endParaRPr>
                </a:p>
              </p:txBody>
            </p:sp>
          </p:grpSp>
        </p:grpSp>
        <p:grpSp>
          <p:nvGrpSpPr>
            <p:cNvPr id="7" name="Group 118"/>
            <p:cNvGrpSpPr/>
            <p:nvPr/>
          </p:nvGrpSpPr>
          <p:grpSpPr>
            <a:xfrm>
              <a:off x="207436" y="3308183"/>
              <a:ext cx="1040976" cy="747322"/>
              <a:chOff x="1778880" y="3368398"/>
              <a:chExt cx="1471679" cy="1056526"/>
            </a:xfrm>
          </p:grpSpPr>
          <p:pic>
            <p:nvPicPr>
              <p:cNvPr id="59" name="Picture 2" descr="D:\sxc033\Research\Data\Al2O3_Bulk\1_UnitCell\Images\Alpha_3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3" t="11089" r="4470" b="10641"/>
              <a:stretch/>
            </p:blipFill>
            <p:spPr bwMode="auto">
              <a:xfrm>
                <a:off x="1796409" y="3508098"/>
                <a:ext cx="1371600" cy="879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86"/>
              <p:cNvGrpSpPr/>
              <p:nvPr/>
            </p:nvGrpSpPr>
            <p:grpSpPr>
              <a:xfrm>
                <a:off x="1778880" y="3368398"/>
                <a:ext cx="1471679" cy="1056526"/>
                <a:chOff x="4470400" y="1661274"/>
                <a:chExt cx="1471679" cy="1056526"/>
              </a:xfrm>
            </p:grpSpPr>
            <p:sp>
              <p:nvSpPr>
                <p:cNvPr id="54" name="Rounded Rectangle 53"/>
                <p:cNvSpPr/>
                <p:nvPr/>
              </p:nvSpPr>
              <p:spPr bwMode="auto">
                <a:xfrm>
                  <a:off x="4470400" y="1775574"/>
                  <a:ext cx="1471679" cy="942226"/>
                </a:xfrm>
                <a:prstGeom prst="roundRect">
                  <a:avLst>
                    <a:gd name="adj" fmla="val 8580"/>
                  </a:avLst>
                </a:prstGeom>
                <a:noFill/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742950" marR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Wingdings" pitchFamily="2" charset="2"/>
                    <a:buChar char="Ø"/>
                    <a:tabLst/>
                  </a:pPr>
                  <a:endPara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475229" y="1661274"/>
                  <a:ext cx="465071" cy="652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400" b="1" dirty="0" smtClean="0">
                      <a:solidFill>
                        <a:srgbClr val="C00000"/>
                      </a:solidFill>
                      <a:latin typeface="Times" panose="02020603050405020304" pitchFamily="18" charset="0"/>
                      <a:ea typeface="Tahoma" panose="020B0604030504040204" pitchFamily="34" charset="0"/>
                      <a:cs typeface="Times" panose="02020603050405020304" pitchFamily="18" charset="0"/>
                    </a:rPr>
                    <a:t>α</a:t>
                  </a:r>
                  <a:endParaRPr lang="en-US" sz="2400" b="1" dirty="0">
                    <a:solidFill>
                      <a:srgbClr val="C00000"/>
                    </a:solidFill>
                    <a:latin typeface="Times" panose="02020603050405020304" pitchFamily="18" charset="0"/>
                    <a:ea typeface="Tahoma" panose="020B0604030504040204" pitchFamily="34" charset="0"/>
                    <a:cs typeface="Times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Group 120"/>
            <p:cNvGrpSpPr/>
            <p:nvPr/>
          </p:nvGrpSpPr>
          <p:grpSpPr>
            <a:xfrm>
              <a:off x="2094818" y="3390840"/>
              <a:ext cx="959699" cy="1705861"/>
              <a:chOff x="5985420" y="771632"/>
              <a:chExt cx="1516162" cy="2694983"/>
            </a:xfrm>
          </p:grpSpPr>
          <p:pic>
            <p:nvPicPr>
              <p:cNvPr id="60" name="Picture 4" descr="D:\sxc033\Research\Data\Al2O3_Bulk\1_UnitCell\Images\Gamma_3.pn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34" t="6155" r="20573" b="7384"/>
              <a:stretch/>
            </p:blipFill>
            <p:spPr bwMode="auto">
              <a:xfrm>
                <a:off x="6159603" y="926456"/>
                <a:ext cx="1188720" cy="2540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" name="Group 87"/>
              <p:cNvGrpSpPr/>
              <p:nvPr/>
            </p:nvGrpSpPr>
            <p:grpSpPr>
              <a:xfrm>
                <a:off x="5985420" y="771632"/>
                <a:ext cx="1516162" cy="2689604"/>
                <a:chOff x="4425917" y="1611357"/>
                <a:chExt cx="1516162" cy="1028548"/>
              </a:xfrm>
            </p:grpSpPr>
            <p:sp>
              <p:nvSpPr>
                <p:cNvPr id="52" name="Rounded Rectangle 51"/>
                <p:cNvSpPr/>
                <p:nvPr/>
              </p:nvSpPr>
              <p:spPr bwMode="auto">
                <a:xfrm>
                  <a:off x="4470400" y="1670568"/>
                  <a:ext cx="1471679" cy="969337"/>
                </a:xfrm>
                <a:prstGeom prst="roundRect">
                  <a:avLst>
                    <a:gd name="adj" fmla="val 8580"/>
                  </a:avLst>
                </a:prstGeom>
                <a:noFill/>
                <a:ln>
                  <a:solidFill>
                    <a:srgbClr val="0066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742950" marR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Wingdings" pitchFamily="2" charset="2"/>
                    <a:buChar char="Ø"/>
                    <a:tabLst/>
                  </a:pPr>
                  <a:endPara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4425917" y="1611357"/>
                  <a:ext cx="465071" cy="176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400" b="1" dirty="0" smtClean="0">
                      <a:solidFill>
                        <a:srgbClr val="006600"/>
                      </a:solidFill>
                      <a:latin typeface="Times" panose="02020603050405020304" pitchFamily="18" charset="0"/>
                      <a:ea typeface="Tahoma" panose="020B0604030504040204" pitchFamily="34" charset="0"/>
                      <a:cs typeface="Times" panose="02020603050405020304" pitchFamily="18" charset="0"/>
                    </a:rPr>
                    <a:t>γ</a:t>
                  </a:r>
                  <a:endParaRPr lang="en-US" sz="2400" b="1" dirty="0">
                    <a:solidFill>
                      <a:srgbClr val="006600"/>
                    </a:solidFill>
                    <a:latin typeface="Times" panose="02020603050405020304" pitchFamily="18" charset="0"/>
                    <a:ea typeface="Tahoma" panose="020B0604030504040204" pitchFamily="34" charset="0"/>
                    <a:cs typeface="Times" panose="02020603050405020304" pitchFamily="18" charset="0"/>
                  </a:endParaRPr>
                </a:p>
              </p:txBody>
            </p:sp>
          </p:grpSp>
        </p:grpSp>
        <p:grpSp>
          <p:nvGrpSpPr>
            <p:cNvPr id="11" name="Group 121"/>
            <p:cNvGrpSpPr/>
            <p:nvPr/>
          </p:nvGrpSpPr>
          <p:grpSpPr>
            <a:xfrm>
              <a:off x="1306963" y="3083849"/>
              <a:ext cx="740855" cy="1145776"/>
              <a:chOff x="7510453" y="742539"/>
              <a:chExt cx="1330691" cy="2057977"/>
            </a:xfrm>
          </p:grpSpPr>
          <p:pic>
            <p:nvPicPr>
              <p:cNvPr id="58" name="Picture 6" descr="D:\sxc033\Research\Data\Al2O3_Bulk\1_UnitCell\Images\Kappa_3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93" t="9949" r="26368" b="9890"/>
              <a:stretch/>
            </p:blipFill>
            <p:spPr bwMode="auto">
              <a:xfrm>
                <a:off x="7779064" y="1132986"/>
                <a:ext cx="969257" cy="1624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Group 88"/>
              <p:cNvGrpSpPr/>
              <p:nvPr/>
            </p:nvGrpSpPr>
            <p:grpSpPr>
              <a:xfrm>
                <a:off x="7510453" y="742539"/>
                <a:ext cx="1330691" cy="2057977"/>
                <a:chOff x="4383059" y="1549113"/>
                <a:chExt cx="1559020" cy="1117642"/>
              </a:xfrm>
            </p:grpSpPr>
            <p:sp>
              <p:nvSpPr>
                <p:cNvPr id="50" name="Rounded Rectangle 49"/>
                <p:cNvSpPr/>
                <p:nvPr/>
              </p:nvSpPr>
              <p:spPr bwMode="auto">
                <a:xfrm>
                  <a:off x="4470400" y="1697421"/>
                  <a:ext cx="1471679" cy="969334"/>
                </a:xfrm>
                <a:prstGeom prst="roundRect">
                  <a:avLst>
                    <a:gd name="adj" fmla="val 8580"/>
                  </a:avLst>
                </a:prstGeom>
                <a:noFill/>
                <a:ln>
                  <a:solidFill>
                    <a:srgbClr val="00006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742950" marR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Wingdings" pitchFamily="2" charset="2"/>
                    <a:buChar char="Ø"/>
                    <a:tabLst/>
                  </a:pPr>
                  <a:endPara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4383059" y="1549113"/>
                  <a:ext cx="465070" cy="2507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400" b="1" dirty="0" smtClean="0">
                      <a:solidFill>
                        <a:srgbClr val="000066"/>
                      </a:solidFill>
                      <a:latin typeface="Times" panose="02020603050405020304" pitchFamily="18" charset="0"/>
                      <a:ea typeface="Tahoma" panose="020B0604030504040204" pitchFamily="34" charset="0"/>
                      <a:cs typeface="Times" panose="02020603050405020304" pitchFamily="18" charset="0"/>
                    </a:rPr>
                    <a:t>κ</a:t>
                  </a:r>
                  <a:endParaRPr lang="en-US" sz="2400" b="1" dirty="0">
                    <a:solidFill>
                      <a:srgbClr val="000066"/>
                    </a:solidFill>
                    <a:latin typeface="Times" panose="02020603050405020304" pitchFamily="18" charset="0"/>
                    <a:ea typeface="Tahoma" panose="020B0604030504040204" pitchFamily="34" charset="0"/>
                    <a:cs typeface="Times" panose="02020603050405020304" pitchFamily="18" charset="0"/>
                  </a:endParaRPr>
                </a:p>
              </p:txBody>
            </p:sp>
          </p:grpSp>
        </p:grpSp>
      </p:grpSp>
      <p:sp>
        <p:nvSpPr>
          <p:cNvPr id="123" name="Content Placeholder 2"/>
          <p:cNvSpPr txBox="1">
            <a:spLocks/>
          </p:cNvSpPr>
          <p:nvPr/>
        </p:nvSpPr>
        <p:spPr bwMode="auto">
          <a:xfrm>
            <a:off x="3257550" y="2599664"/>
            <a:ext cx="5543550" cy="405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85000"/>
              <a:tabLst/>
              <a:defRPr/>
            </a:pPr>
            <a:r>
              <a:rPr lang="en-US" sz="1600" b="1" kern="0" baseline="0" dirty="0" smtClean="0">
                <a:latin typeface="+mn-lt"/>
                <a:ea typeface="+mn-ea"/>
              </a:rPr>
              <a:t>X-ray Diffraction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666828" y="5037537"/>
            <a:ext cx="7999434" cy="1310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A generic tool for structural identification in simulations of complex materials.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Coupled with optimization routine, can become a route to provide atomic resolution of experimental diffraction patterns – including defects.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3282293" y="2886891"/>
            <a:ext cx="5643862" cy="963628"/>
            <a:chOff x="309590" y="1100726"/>
            <a:chExt cx="8593173" cy="14671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91886" y="1100726"/>
              <a:ext cx="8510877" cy="1467191"/>
              <a:chOff x="449247" y="3163948"/>
              <a:chExt cx="8510877" cy="146719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721136" y="3163948"/>
                <a:ext cx="4238988" cy="1413996"/>
                <a:chOff x="448981" y="-2909193"/>
                <a:chExt cx="4238988" cy="1413996"/>
              </a:xfrm>
            </p:grpSpPr>
            <p:pic>
              <p:nvPicPr>
                <p:cNvPr id="119" name="Picture 1161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1" t="38005" r="50000" b="32367"/>
                <a:stretch/>
              </p:blipFill>
              <p:spPr bwMode="auto">
                <a:xfrm>
                  <a:off x="448981" y="-2863743"/>
                  <a:ext cx="4233239" cy="13685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TextBox 135"/>
                    <p:cNvSpPr txBox="1"/>
                    <p:nvPr/>
                  </p:nvSpPr>
                  <p:spPr>
                    <a:xfrm>
                      <a:off x="862316" y="-2909193"/>
                      <a:ext cx="312529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2228B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𝜿</m:t>
                            </m:r>
                          </m:oMath>
                        </m:oMathPara>
                      </a14:m>
                      <a:endParaRPr kumimoji="0" lang="en-US" sz="2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22228B"/>
                        </a:solidFill>
                        <a:effectLst/>
                        <a:uLnTx/>
                        <a:uFillTx/>
                        <a:ea typeface="ＭＳ Ｐゴシック" pitchFamily="34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5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2316" y="-2909193"/>
                      <a:ext cx="312529" cy="461665"/>
                    </a:xfrm>
                    <a:prstGeom prst="rect">
                      <a:avLst/>
                    </a:prstGeom>
                    <a:blipFill rotWithShape="1">
                      <a:blip r:embed="rId9" cstate="print"/>
                      <a:stretch>
                        <a:fillRect r="-1568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2" name="Rectangle 121"/>
                <p:cNvSpPr/>
                <p:nvPr/>
              </p:nvSpPr>
              <p:spPr>
                <a:xfrm>
                  <a:off x="3389036" y="-2162065"/>
                  <a:ext cx="1298933" cy="3280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pitchFamily="34" charset="-128"/>
                    </a:rPr>
                    <a:t>Ollivier</a:t>
                  </a:r>
                  <a:r>
                    <a:rPr kumimoji="0" lang="en-US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pitchFamily="34" charset="-128"/>
                    </a:rPr>
                    <a:t> (1997) </a:t>
                  </a:r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449247" y="3176503"/>
                <a:ext cx="4271889" cy="1454636"/>
                <a:chOff x="4691233" y="2320047"/>
                <a:chExt cx="4271889" cy="1454636"/>
              </a:xfrm>
            </p:grpSpPr>
            <p:pic>
              <p:nvPicPr>
                <p:cNvPr id="112" name="Picture 1161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716" t="6397" r="1" b="62824"/>
                <a:stretch/>
              </p:blipFill>
              <p:spPr bwMode="auto">
                <a:xfrm>
                  <a:off x="4691233" y="2352940"/>
                  <a:ext cx="4271889" cy="14217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32"/>
                    <p:cNvSpPr txBox="1"/>
                    <p:nvPr/>
                  </p:nvSpPr>
                  <p:spPr>
                    <a:xfrm>
                      <a:off x="5098117" y="2320047"/>
                      <a:ext cx="321282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A50021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𝜶</m:t>
                            </m:r>
                          </m:oMath>
                        </m:oMathPara>
                      </a14:m>
                      <a:endParaRPr kumimoji="0" lang="en-US" sz="2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uLnTx/>
                        <a:uFillTx/>
                        <a:ea typeface="ＭＳ Ｐゴシック" pitchFamily="34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6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98117" y="2320047"/>
                      <a:ext cx="321282" cy="461665"/>
                    </a:xfrm>
                    <a:prstGeom prst="rect">
                      <a:avLst/>
                    </a:prstGeom>
                    <a:blipFill rotWithShape="1">
                      <a:blip r:embed="rId10" cstate="print"/>
                      <a:stretch>
                        <a:fillRect r="-1886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8" name="Rectangle 117"/>
                <p:cNvSpPr/>
                <p:nvPr/>
              </p:nvSpPr>
              <p:spPr>
                <a:xfrm>
                  <a:off x="7509788" y="3062722"/>
                  <a:ext cx="1433169" cy="3280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pitchFamily="34" charset="-128"/>
                    </a:rPr>
                    <a:t>Ishizawa (1979) </a:t>
                  </a:r>
                </a:p>
              </p:txBody>
            </p:sp>
          </p:grpSp>
        </p:grpSp>
        <p:sp>
          <p:nvSpPr>
            <p:cNvPr id="106" name="Rectangle 105"/>
            <p:cNvSpPr/>
            <p:nvPr/>
          </p:nvSpPr>
          <p:spPr>
            <a:xfrm>
              <a:off x="309590" y="1371601"/>
              <a:ext cx="217714" cy="76135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608576" y="1325880"/>
              <a:ext cx="217714" cy="76135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3231392" y="2703112"/>
            <a:ext cx="3072208" cy="1894344"/>
            <a:chOff x="265299" y="4190013"/>
            <a:chExt cx="4677647" cy="1519162"/>
          </a:xfrm>
        </p:grpSpPr>
        <p:sp>
          <p:nvSpPr>
            <p:cNvPr id="159" name="TextBox 158"/>
            <p:cNvSpPr txBox="1"/>
            <p:nvPr/>
          </p:nvSpPr>
          <p:spPr>
            <a:xfrm rot="16200000">
              <a:off x="65290" y="4390023"/>
              <a:ext cx="774908" cy="37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/>
                  </a:solidFill>
                  <a:ea typeface="ＭＳ Ｐゴシック" pitchFamily="34" charset="-128"/>
                </a:rPr>
                <a:t>Intensity</a:t>
              </a:r>
              <a:endParaRPr lang="en-US" sz="1000" dirty="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 rot="16200000">
              <a:off x="4368048" y="4390025"/>
              <a:ext cx="774908" cy="37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/>
                  </a:solidFill>
                  <a:ea typeface="ＭＳ Ｐゴシック" pitchFamily="34" charset="-128"/>
                </a:rPr>
                <a:t>Intensity</a:t>
              </a:r>
              <a:endParaRPr lang="en-US" sz="1000" dirty="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 rot="16200000">
              <a:off x="4368044" y="5134277"/>
              <a:ext cx="774908" cy="37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/>
                  </a:solidFill>
                  <a:ea typeface="ＭＳ Ｐゴシック" pitchFamily="34" charset="-128"/>
                </a:rPr>
                <a:t>Intensity</a:t>
              </a:r>
              <a:endParaRPr lang="en-US" sz="1000" dirty="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 rot="16200000">
              <a:off x="65289" y="5134277"/>
              <a:ext cx="774908" cy="37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rgbClr val="000000"/>
                  </a:solidFill>
                  <a:ea typeface="ＭＳ Ｐゴシック" pitchFamily="34" charset="-128"/>
                </a:rPr>
                <a:t>Intensity</a:t>
              </a:r>
              <a:endParaRPr lang="en-US" sz="1000" dirty="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2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Alumina Surfaces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310640"/>
            <a:ext cx="3086100" cy="1432560"/>
          </a:xfrm>
        </p:spPr>
        <p:txBody>
          <a:bodyPr/>
          <a:lstStyle/>
          <a:p>
            <a:pPr marL="228600" indent="-228600">
              <a:buFont typeface="Arial" pitchFamily="34" charset="0"/>
              <a:buChar char="•"/>
            </a:pPr>
            <a:r>
              <a:rPr lang="en-US" b="0" dirty="0" smtClean="0"/>
              <a:t>Virtual SAED patterns can verify the correct orientation of surface simulations.</a:t>
            </a:r>
            <a:endParaRPr lang="en-US" b="0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154424" y="2951490"/>
            <a:ext cx="3516465" cy="3495675"/>
            <a:chOff x="360164" y="2936250"/>
            <a:chExt cx="3516465" cy="3495675"/>
          </a:xfrm>
        </p:grpSpPr>
        <p:grpSp>
          <p:nvGrpSpPr>
            <p:cNvPr id="108" name="Group 107"/>
            <p:cNvGrpSpPr/>
            <p:nvPr/>
          </p:nvGrpSpPr>
          <p:grpSpPr>
            <a:xfrm>
              <a:off x="708091" y="2936250"/>
              <a:ext cx="3168538" cy="3495675"/>
              <a:chOff x="2285431" y="2921010"/>
              <a:chExt cx="3168538" cy="3495675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3886200" y="2921010"/>
                <a:ext cx="1567769" cy="3495675"/>
                <a:chOff x="7539788" y="1295400"/>
                <a:chExt cx="1567769" cy="3495675"/>
              </a:xfrm>
            </p:grpSpPr>
            <p:pic>
              <p:nvPicPr>
                <p:cNvPr id="99" name="Picture 3" descr="C:\Users\Shawn P. Coleman\Desktop\Figures\Figures\Surfaces\Fig7.tif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414" b="62879"/>
                <a:stretch/>
              </p:blipFill>
              <p:spPr bwMode="auto">
                <a:xfrm>
                  <a:off x="7539788" y="1295400"/>
                  <a:ext cx="1567769" cy="18669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0" name="Picture 3" descr="C:\Users\Shawn P. Coleman\Desktop\Figures\Figures\Surfaces\Fig7.tif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414" t="69246" b="-1632"/>
                <a:stretch/>
              </p:blipFill>
              <p:spPr bwMode="auto">
                <a:xfrm>
                  <a:off x="7539788" y="3162300"/>
                  <a:ext cx="1567769" cy="1628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1" name="Group 100"/>
              <p:cNvGrpSpPr/>
              <p:nvPr/>
            </p:nvGrpSpPr>
            <p:grpSpPr>
              <a:xfrm>
                <a:off x="2285431" y="2921010"/>
                <a:ext cx="1577909" cy="3495675"/>
                <a:chOff x="2730999" y="1295400"/>
                <a:chExt cx="1577909" cy="3495675"/>
              </a:xfrm>
            </p:grpSpPr>
            <p:pic>
              <p:nvPicPr>
                <p:cNvPr id="102" name="Picture 3" descr="C:\Users\Shawn P. Coleman\Desktop\Figures\Figures\Surfaces\Fig7.tif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5255" b="62475"/>
                <a:stretch/>
              </p:blipFill>
              <p:spPr bwMode="auto">
                <a:xfrm>
                  <a:off x="2730999" y="1295400"/>
                  <a:ext cx="1577909" cy="18872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3" descr="C:\Users\Shawn P. Coleman\Desktop\Figures\Figures\Surfaces\Fig7.tif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9246" r="75374" b="-1632"/>
                <a:stretch/>
              </p:blipFill>
              <p:spPr bwMode="auto">
                <a:xfrm>
                  <a:off x="2730999" y="3162300"/>
                  <a:ext cx="1570289" cy="1628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93" name="Rectangle 92"/>
            <p:cNvSpPr/>
            <p:nvPr/>
          </p:nvSpPr>
          <p:spPr>
            <a:xfrm rot="16200000">
              <a:off x="-1036320" y="4528351"/>
              <a:ext cx="3162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l-GR" baseline="0" dirty="0">
                  <a:solidFill>
                    <a:srgbClr val="C00000"/>
                  </a:solidFill>
                </a:rPr>
                <a:t>θ</a:t>
              </a:r>
              <a:r>
                <a:rPr lang="en-US" baseline="0" dirty="0">
                  <a:solidFill>
                    <a:srgbClr val="C00000"/>
                  </a:solidFill>
                </a:rPr>
                <a:t>-Al</a:t>
              </a:r>
              <a:r>
                <a:rPr lang="en-US" baseline="-25000" dirty="0">
                  <a:solidFill>
                    <a:srgbClr val="C00000"/>
                  </a:solidFill>
                </a:rPr>
                <a:t>2</a:t>
              </a:r>
              <a:r>
                <a:rPr lang="en-US" baseline="0" dirty="0">
                  <a:solidFill>
                    <a:srgbClr val="C00000"/>
                  </a:solidFill>
                </a:rPr>
                <a:t>O</a:t>
              </a:r>
              <a:r>
                <a:rPr lang="en-US" baseline="-25000" dirty="0">
                  <a:solidFill>
                    <a:srgbClr val="C00000"/>
                  </a:solidFill>
                </a:rPr>
                <a:t>3</a:t>
              </a:r>
              <a:r>
                <a:rPr lang="en-US" baseline="0" dirty="0">
                  <a:solidFill>
                    <a:srgbClr val="C00000"/>
                  </a:solidFill>
                </a:rPr>
                <a:t> (110</a:t>
              </a:r>
              <a:r>
                <a:rPr lang="en-US" baseline="0" dirty="0" smtClean="0">
                  <a:solidFill>
                    <a:srgbClr val="C00000"/>
                  </a:solidFill>
                </a:rPr>
                <a:t>) Surface</a:t>
              </a:r>
              <a:endParaRPr lang="en-US" baseline="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5" name="Group 130"/>
          <p:cNvGrpSpPr/>
          <p:nvPr/>
        </p:nvGrpSpPr>
        <p:grpSpPr>
          <a:xfrm>
            <a:off x="3385943" y="876299"/>
            <a:ext cx="5615846" cy="2065013"/>
            <a:chOff x="5048852" y="2112082"/>
            <a:chExt cx="4004019" cy="1494718"/>
          </a:xfrm>
        </p:grpSpPr>
        <p:sp>
          <p:nvSpPr>
            <p:cNvPr id="132" name="Rectangle 131"/>
            <p:cNvSpPr/>
            <p:nvPr/>
          </p:nvSpPr>
          <p:spPr>
            <a:xfrm>
              <a:off x="5057819" y="2112082"/>
              <a:ext cx="3976921" cy="24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l-GR" sz="1600" baseline="0" dirty="0" smtClean="0">
                  <a:solidFill>
                    <a:srgbClr val="C00000"/>
                  </a:solidFill>
                </a:rPr>
                <a:t>α</a:t>
              </a:r>
              <a:r>
                <a:rPr lang="en-US" sz="1600" baseline="0" dirty="0" smtClean="0">
                  <a:solidFill>
                    <a:srgbClr val="C00000"/>
                  </a:solidFill>
                </a:rPr>
                <a:t>-Al</a:t>
              </a:r>
              <a:r>
                <a:rPr lang="en-US" sz="1600" baseline="-25000" dirty="0" smtClean="0">
                  <a:solidFill>
                    <a:srgbClr val="C00000"/>
                  </a:solidFill>
                </a:rPr>
                <a:t>2</a:t>
              </a:r>
              <a:r>
                <a:rPr lang="en-US" sz="1600" baseline="0" dirty="0" smtClean="0">
                  <a:solidFill>
                    <a:srgbClr val="C00000"/>
                  </a:solidFill>
                </a:rPr>
                <a:t>O</a:t>
              </a:r>
              <a:r>
                <a:rPr lang="en-US" sz="1600" baseline="-25000" dirty="0" smtClean="0">
                  <a:solidFill>
                    <a:srgbClr val="C00000"/>
                  </a:solidFill>
                </a:rPr>
                <a:t>3</a:t>
              </a:r>
              <a:r>
                <a:rPr lang="en-US" sz="1600" baseline="0" dirty="0" smtClean="0">
                  <a:solidFill>
                    <a:srgbClr val="C00000"/>
                  </a:solidFill>
                </a:rPr>
                <a:t> (0001) Surface</a:t>
              </a:r>
              <a:endParaRPr lang="en-US" sz="1600" baseline="0" dirty="0">
                <a:solidFill>
                  <a:srgbClr val="C00000"/>
                </a:solidFill>
              </a:endParaRPr>
            </a:p>
          </p:txBody>
        </p:sp>
        <p:grpSp>
          <p:nvGrpSpPr>
            <p:cNvPr id="36" name="Group 112"/>
            <p:cNvGrpSpPr/>
            <p:nvPr/>
          </p:nvGrpSpPr>
          <p:grpSpPr>
            <a:xfrm>
              <a:off x="5048852" y="2331720"/>
              <a:ext cx="4004019" cy="1275080"/>
              <a:chOff x="6190467" y="2270760"/>
              <a:chExt cx="4004019" cy="1275080"/>
            </a:xfrm>
          </p:grpSpPr>
          <p:pic>
            <p:nvPicPr>
              <p:cNvPr id="134" name="Picture 3" descr="C:\Users\Shawn P. Coleman\Desktop\Figures\Figures\Surfaces\Fig3.tif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345"/>
              <a:stretch/>
            </p:blipFill>
            <p:spPr bwMode="auto">
              <a:xfrm>
                <a:off x="6190467" y="2274375"/>
                <a:ext cx="2734457" cy="1271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8937549" y="2270760"/>
                <a:ext cx="1256937" cy="127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18" name="Content Placeholder 2"/>
          <p:cNvSpPr txBox="1">
            <a:spLocks/>
          </p:cNvSpPr>
          <p:nvPr/>
        </p:nvSpPr>
        <p:spPr>
          <a:xfrm>
            <a:off x="4183380" y="3238500"/>
            <a:ext cx="4671060" cy="127254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Virtual SAED identify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substantial surface reconstructions still have underlying structure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4061460" y="4381500"/>
            <a:ext cx="4770120" cy="1828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Providing atomic detail to smearing of diffraction peaks can help associate to specific strain field.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Tracking ‘motion’ of peaks to identify phase transformation mechanisms.</a:t>
            </a:r>
          </a:p>
        </p:txBody>
      </p:sp>
    </p:spTree>
    <p:extLst>
      <p:ext uri="{BB962C8B-B14F-4D97-AF65-F5344CB8AC3E}">
        <p14:creationId xmlns:p14="http://schemas.microsoft.com/office/powerpoint/2010/main" val="6922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Alumina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12520"/>
            <a:ext cx="4495800" cy="33197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 smtClean="0"/>
              <a:t>Virtual SAED patterns help identify misorientation in Al</a:t>
            </a:r>
            <a:r>
              <a:rPr lang="en-US" sz="1800" b="0" baseline="-25000" dirty="0" smtClean="0"/>
              <a:t>2</a:t>
            </a:r>
            <a:r>
              <a:rPr lang="en-US" sz="1800" b="0" dirty="0" smtClean="0"/>
              <a:t>O</a:t>
            </a:r>
            <a:r>
              <a:rPr lang="en-US" sz="1800" b="0" baseline="-25000" dirty="0" smtClean="0"/>
              <a:t>3</a:t>
            </a:r>
            <a:r>
              <a:rPr lang="en-US" sz="1800" b="0" dirty="0" smtClean="0"/>
              <a:t> GB simulations</a:t>
            </a:r>
            <a:r>
              <a:rPr lang="en-US" sz="1800" b="0" dirty="0" smtClean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 smtClean="0">
                <a:solidFill>
                  <a:srgbClr val="000000"/>
                </a:solidFill>
              </a:rPr>
              <a:t>Simulated patterns are matched to experimental (when available) to provide further validation of the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000000"/>
              </a:solidFill>
            </a:endParaRPr>
          </a:p>
        </p:txBody>
      </p:sp>
      <p:grpSp>
        <p:nvGrpSpPr>
          <p:cNvPr id="5" name="Group 22"/>
          <p:cNvGrpSpPr/>
          <p:nvPr/>
        </p:nvGrpSpPr>
        <p:grpSpPr>
          <a:xfrm>
            <a:off x="5299340" y="1634245"/>
            <a:ext cx="3450423" cy="2298957"/>
            <a:chOff x="7945599" y="-4321532"/>
            <a:chExt cx="5400658" cy="3598365"/>
          </a:xfrm>
        </p:grpSpPr>
        <p:pic>
          <p:nvPicPr>
            <p:cNvPr id="25" name="Picture 2" descr="C:\Users\Shawn P. Coleman\Desktop\Figures\Figures\Interfaces\Figure3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209"/>
            <a:stretch/>
          </p:blipFill>
          <p:spPr bwMode="auto">
            <a:xfrm>
              <a:off x="7945599" y="-4321532"/>
              <a:ext cx="5358831" cy="359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 bwMode="auto">
            <a:xfrm>
              <a:off x="11669857" y="-1080049"/>
              <a:ext cx="1676400" cy="3568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Ø"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24" name="Picture 3" descr="C:\Users\Shawn P. Coleman\Desktop\Figures\Figures\Interfaces\Figure7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78"/>
          <a:stretch/>
        </p:blipFill>
        <p:spPr bwMode="auto">
          <a:xfrm>
            <a:off x="3646879" y="4144558"/>
            <a:ext cx="5102884" cy="20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54343" y="1074420"/>
            <a:ext cx="3114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baseline="0" dirty="0" smtClean="0">
                <a:solidFill>
                  <a:srgbClr val="C00000"/>
                </a:solidFill>
              </a:rPr>
              <a:t>α</a:t>
            </a:r>
            <a:r>
              <a:rPr lang="en-US" baseline="0" dirty="0" smtClean="0">
                <a:solidFill>
                  <a:srgbClr val="C00000"/>
                </a:solidFill>
              </a:rPr>
              <a:t>-Al</a:t>
            </a:r>
            <a:r>
              <a:rPr lang="en-US" baseline="-25000" dirty="0" smtClean="0">
                <a:solidFill>
                  <a:srgbClr val="C00000"/>
                </a:solidFill>
              </a:rPr>
              <a:t>2</a:t>
            </a:r>
            <a:r>
              <a:rPr lang="en-US" baseline="0" dirty="0" smtClean="0">
                <a:solidFill>
                  <a:srgbClr val="C00000"/>
                </a:solidFill>
              </a:rPr>
              <a:t>O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r>
              <a:rPr lang="en-US" baseline="0" dirty="0" smtClean="0">
                <a:solidFill>
                  <a:srgbClr val="C00000"/>
                </a:solidFill>
              </a:rPr>
              <a:t> Basal Twin Boundary</a:t>
            </a:r>
            <a:endParaRPr lang="en-US" baseline="0" dirty="0">
              <a:solidFill>
                <a:srgbClr val="C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4800" y="3489277"/>
            <a:ext cx="3214688" cy="27145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Virtual SAED patterns aided the construction of complex </a:t>
            </a:r>
            <a:r>
              <a:rPr lang="en-US" dirty="0" smtClean="0">
                <a:solidFill>
                  <a:srgbClr val="000000"/>
                </a:solidFill>
              </a:rPr>
              <a:t>interfaces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Optimal orientation relationship evaluated by overlapping diffraction peaks.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α</a:t>
            </a:r>
            <a:r>
              <a:rPr lang="en-US" dirty="0" smtClean="0"/>
              <a:t>-Al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(0001) / Al (111) </a:t>
            </a:r>
            <a:br>
              <a:rPr lang="en-US" dirty="0" smtClean="0"/>
            </a:br>
            <a:r>
              <a:rPr lang="en-US" dirty="0" smtClean="0"/>
              <a:t>Orientation Relationship</a:t>
            </a:r>
            <a:endParaRPr lang="en-US" dirty="0"/>
          </a:p>
        </p:txBody>
      </p:sp>
      <p:pic>
        <p:nvPicPr>
          <p:cNvPr id="52" name="Picture 2" descr="D:\sxc033\Research\Conferences_Presentations\2014-TMS\Data\Orig_Orintation\Al_001_Orig_clear.tif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b="833"/>
          <a:stretch/>
        </p:blipFill>
        <p:spPr bwMode="auto">
          <a:xfrm>
            <a:off x="6104906" y="1948583"/>
            <a:ext cx="1892588" cy="18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/>
          <p:cNvGrpSpPr/>
          <p:nvPr/>
        </p:nvGrpSpPr>
        <p:grpSpPr>
          <a:xfrm>
            <a:off x="4581537" y="459010"/>
            <a:ext cx="4857750" cy="4857750"/>
            <a:chOff x="4662714" y="-330653"/>
            <a:chExt cx="5943600" cy="5943600"/>
          </a:xfrm>
        </p:grpSpPr>
        <p:pic>
          <p:nvPicPr>
            <p:cNvPr id="54" name="Picture 3" descr="D:\sxc033\Research\Conferences_Presentations\2014-TMS\Data\Orig_Orintation\Al2O3_001_Orig_clear.tif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513" t="-79900" r="-73004" b="-80097"/>
            <a:stretch/>
          </p:blipFill>
          <p:spPr bwMode="auto">
            <a:xfrm>
              <a:off x="4662714" y="-330653"/>
              <a:ext cx="5943600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Group 129"/>
            <p:cNvGrpSpPr/>
            <p:nvPr/>
          </p:nvGrpSpPr>
          <p:grpSpPr>
            <a:xfrm>
              <a:off x="6435093" y="3365477"/>
              <a:ext cx="457200" cy="461962"/>
              <a:chOff x="2209800" y="3932239"/>
              <a:chExt cx="457200" cy="461962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 flipV="1">
                <a:off x="2214562" y="3932239"/>
                <a:ext cx="0" cy="4572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81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209800" y="4394201"/>
                <a:ext cx="457200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81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6390600" y="3806379"/>
                  <a:ext cx="631904" cy="3082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10</m:t>
                        </m:r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1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600" y="3806379"/>
                  <a:ext cx="631904" cy="30822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4808"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>
                <a:xfrm rot="16200000">
                  <a:off x="6008620" y="3392557"/>
                  <a:ext cx="631904" cy="3082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1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008620" y="3392557"/>
                  <a:ext cx="631904" cy="308226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4808"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-108868" y="462638"/>
            <a:ext cx="4857750" cy="4857750"/>
            <a:chOff x="-1203325" y="-327025"/>
            <a:chExt cx="5943600" cy="5943600"/>
          </a:xfrm>
        </p:grpSpPr>
        <p:pic>
          <p:nvPicPr>
            <p:cNvPr id="61" name="Picture 3" descr="D:\sxc033\Research\Conferences_Presentations\2014-TMS\Data\Orig_Orintation\Al2O3_001_Orig_clear.tif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513" t="-79900" r="-73004" b="-80097"/>
            <a:stretch/>
          </p:blipFill>
          <p:spPr bwMode="auto">
            <a:xfrm>
              <a:off x="-1203325" y="-327025"/>
              <a:ext cx="5943600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oup 121"/>
            <p:cNvGrpSpPr/>
            <p:nvPr/>
          </p:nvGrpSpPr>
          <p:grpSpPr>
            <a:xfrm>
              <a:off x="569054" y="3369105"/>
              <a:ext cx="457200" cy="461962"/>
              <a:chOff x="2209800" y="3932239"/>
              <a:chExt cx="457200" cy="461962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 flipV="1">
                <a:off x="2214562" y="3932239"/>
                <a:ext cx="0" cy="45720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81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66" name="Straight Arrow Connector 65"/>
              <p:cNvCxnSpPr/>
              <p:nvPr/>
            </p:nvCxnSpPr>
            <p:spPr>
              <a:xfrm>
                <a:off x="2209800" y="4394201"/>
                <a:ext cx="457200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81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524561" y="3810007"/>
                  <a:ext cx="631904" cy="3082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10</m:t>
                        </m:r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1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61" y="3810007"/>
                  <a:ext cx="631904" cy="30822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4808"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 rot="16200000">
                  <a:off x="142581" y="3396185"/>
                  <a:ext cx="631903" cy="3082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1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42581" y="3396185"/>
                  <a:ext cx="631903" cy="30822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4854"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7" name="Picture 2" descr="D:\sxc033\Research\Conferences_Presentations\2014-TMS\Data\Orig_Orintation\Al_001_Orig_clear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381" y="1953496"/>
            <a:ext cx="1986716" cy="18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/>
          <p:nvPr/>
        </p:nvGrpSpPr>
        <p:grpSpPr>
          <a:xfrm>
            <a:off x="6129702" y="2117839"/>
            <a:ext cx="1754802" cy="1562464"/>
            <a:chOff x="6557680" y="2335307"/>
            <a:chExt cx="2147050" cy="1911720"/>
          </a:xfrm>
        </p:grpSpPr>
        <p:sp>
          <p:nvSpPr>
            <p:cNvPr id="69" name="Oval 4"/>
            <p:cNvSpPr/>
            <p:nvPr/>
          </p:nvSpPr>
          <p:spPr>
            <a:xfrm>
              <a:off x="7010400" y="2335307"/>
              <a:ext cx="304800" cy="304800"/>
            </a:xfrm>
            <a:prstGeom prst="ellips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7942730" y="2335307"/>
              <a:ext cx="304800" cy="304800"/>
            </a:xfrm>
            <a:prstGeom prst="ellips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8399930" y="3144370"/>
              <a:ext cx="304800" cy="304800"/>
            </a:xfrm>
            <a:prstGeom prst="ellips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7942730" y="3942227"/>
              <a:ext cx="304800" cy="304800"/>
            </a:xfrm>
            <a:prstGeom prst="ellips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010400" y="3942227"/>
              <a:ext cx="304800" cy="304800"/>
            </a:xfrm>
            <a:prstGeom prst="ellips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557680" y="3144370"/>
              <a:ext cx="304800" cy="304800"/>
            </a:xfrm>
            <a:prstGeom prst="ellips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542395" y="1526232"/>
            <a:ext cx="1545510" cy="247344"/>
          </a:xfrm>
          <a:prstGeom prst="rect">
            <a:avLst/>
          </a:prstGeom>
          <a:solidFill>
            <a:srgbClr val="810000"/>
          </a:solidFill>
          <a:ln w="25400" cap="flat" cmpd="sng" algn="ctr">
            <a:solidFill>
              <a:srgbClr val="5959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α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-Al</a:t>
            </a: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</a:t>
            </a: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(0001)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6" name="Picture 3" descr="D:\sxc033\Research\Conferences_Presentations\2014-TMS\Data\Al_Top_Orig_clear.tif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77" y="4299533"/>
            <a:ext cx="1823524" cy="1823524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D:\sxc033\Research\Conferences_Presentations\2014-TMS\Data\Al2O3_Top3_Orig_clear.tif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87" y="4299533"/>
            <a:ext cx="1823524" cy="1823524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" descr="D:\sxc033\Research\Conferences_Presentations\2014-TMS\Data\Al_Top_Orig_clear.tif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80" y="4299533"/>
            <a:ext cx="1823524" cy="1823524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D:\sxc033\Research\Conferences_Presentations\2014-TMS\Data\Al2O3_Top3_Orig_clear.tif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80" y="4299533"/>
            <a:ext cx="1823524" cy="1823524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3869985" y="1526232"/>
            <a:ext cx="1545510" cy="247344"/>
          </a:xfrm>
          <a:prstGeom prst="rect">
            <a:avLst/>
          </a:prstGeom>
          <a:solidFill>
            <a:srgbClr val="595959"/>
          </a:solidFill>
          <a:ln w="25400" cap="flat" cmpd="sng" algn="ctr">
            <a:solidFill>
              <a:srgbClr val="5959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 (111)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209988" y="1526232"/>
            <a:ext cx="1545510" cy="247344"/>
          </a:xfrm>
          <a:prstGeom prst="rect">
            <a:avLst/>
          </a:prstGeom>
          <a:solidFill>
            <a:srgbClr val="595959"/>
          </a:solidFill>
          <a:ln w="25400" cap="flat" cmpd="sng" algn="ctr">
            <a:solidFill>
              <a:srgbClr val="5959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Interface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3732382" y="3302242"/>
            <a:ext cx="483522" cy="493244"/>
            <a:chOff x="3490561" y="3146425"/>
            <a:chExt cx="591607" cy="603501"/>
          </a:xfrm>
        </p:grpSpPr>
        <p:grpSp>
          <p:nvGrpSpPr>
            <p:cNvPr id="88" name="Group 2"/>
            <p:cNvGrpSpPr/>
            <p:nvPr/>
          </p:nvGrpSpPr>
          <p:grpSpPr>
            <a:xfrm>
              <a:off x="3581400" y="3216765"/>
              <a:ext cx="457200" cy="461962"/>
              <a:chOff x="2631281" y="3785065"/>
              <a:chExt cx="457200" cy="461962"/>
            </a:xfrm>
          </p:grpSpPr>
          <p:cxnSp>
            <p:nvCxnSpPr>
              <p:cNvPr id="91" name="Straight Arrow Connector 90"/>
              <p:cNvCxnSpPr/>
              <p:nvPr/>
            </p:nvCxnSpPr>
            <p:spPr>
              <a:xfrm flipV="1">
                <a:off x="2636043" y="3785065"/>
                <a:ext cx="0" cy="45720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2" name="Straight Arrow Connector 91"/>
              <p:cNvCxnSpPr/>
              <p:nvPr/>
            </p:nvCxnSpPr>
            <p:spPr>
              <a:xfrm>
                <a:off x="2631281" y="4247027"/>
                <a:ext cx="457200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3549650" y="3441700"/>
                  <a:ext cx="532518" cy="3082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11</m:t>
                        </m:r>
                        <m:acc>
                          <m:accPr>
                            <m:chr m:val="̅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acc>
                      </m:oMath>
                    </m:oMathPara>
                  </a14:m>
                  <a:endPara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50" y="3441700"/>
                  <a:ext cx="532518" cy="30822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3864"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3490561" y="3146425"/>
                  <a:ext cx="532518" cy="3082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10</m:t>
                        </m:r>
                      </m:oMath>
                    </m:oMathPara>
                  </a14:m>
                  <a:endPara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561" y="3146425"/>
                  <a:ext cx="532518" cy="308226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6084576" y="3299723"/>
            <a:ext cx="483522" cy="493244"/>
            <a:chOff x="3490561" y="3146425"/>
            <a:chExt cx="591607" cy="603501"/>
          </a:xfrm>
        </p:grpSpPr>
        <p:grpSp>
          <p:nvGrpSpPr>
            <p:cNvPr id="94" name="Group 136"/>
            <p:cNvGrpSpPr/>
            <p:nvPr/>
          </p:nvGrpSpPr>
          <p:grpSpPr>
            <a:xfrm>
              <a:off x="3581400" y="3216765"/>
              <a:ext cx="457200" cy="461962"/>
              <a:chOff x="2631281" y="3785065"/>
              <a:chExt cx="457200" cy="461962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 flipV="1">
                <a:off x="2636043" y="3785065"/>
                <a:ext cx="0" cy="45720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2631281" y="4247027"/>
                <a:ext cx="457200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3549650" y="3441700"/>
                  <a:ext cx="532518" cy="3082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11</m:t>
                        </m:r>
                        <m:acc>
                          <m:accPr>
                            <m:chr m:val="̅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acc>
                      </m:oMath>
                    </m:oMathPara>
                  </a14:m>
                  <a:endPara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50" y="3441700"/>
                  <a:ext cx="532518" cy="308226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23864"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3490561" y="3146425"/>
                  <a:ext cx="532518" cy="3082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10</m:t>
                        </m:r>
                      </m:oMath>
                    </m:oMathPara>
                  </a14:m>
                  <a:endPara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561" y="3146425"/>
                  <a:ext cx="532518" cy="308226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Rectangle 44"/>
          <p:cNvSpPr/>
          <p:nvPr/>
        </p:nvSpPr>
        <p:spPr>
          <a:xfrm>
            <a:off x="231321" y="1009134"/>
            <a:ext cx="84201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Modeled interface SAED pattern by overlapping SAEDs from each grain.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31321" y="1009134"/>
            <a:ext cx="84201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Lower interface energy found at maximum overlapping diffraction peaks.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0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2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4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6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40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42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44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46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298718" y="3835868"/>
            <a:ext cx="2667482" cy="2368520"/>
            <a:chOff x="6267259" y="3915228"/>
            <a:chExt cx="2832000" cy="2514600"/>
          </a:xfrm>
        </p:grpSpPr>
        <p:pic>
          <p:nvPicPr>
            <p:cNvPr id="78" name="Picture 1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07"/>
            <a:stretch/>
          </p:blipFill>
          <p:spPr bwMode="auto">
            <a:xfrm>
              <a:off x="6267259" y="3915228"/>
              <a:ext cx="2832000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81"/>
            <p:cNvSpPr/>
            <p:nvPr/>
          </p:nvSpPr>
          <p:spPr>
            <a:xfrm>
              <a:off x="6337676" y="4013097"/>
              <a:ext cx="287263" cy="256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07949" y="3864443"/>
            <a:ext cx="2826502" cy="2368520"/>
            <a:chOff x="3071586" y="3915228"/>
            <a:chExt cx="3000828" cy="2514600"/>
          </a:xfrm>
          <a:solidFill>
            <a:srgbClr val="F2F2F2"/>
          </a:solidFill>
        </p:grpSpPr>
        <p:pic>
          <p:nvPicPr>
            <p:cNvPr id="77" name="Picture 1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94"/>
            <a:stretch/>
          </p:blipFill>
          <p:spPr bwMode="auto">
            <a:xfrm>
              <a:off x="3071586" y="3915228"/>
              <a:ext cx="3000828" cy="2514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</p:pic>
        <p:sp>
          <p:nvSpPr>
            <p:cNvPr id="81" name="Rectangle 80"/>
            <p:cNvSpPr/>
            <p:nvPr/>
          </p:nvSpPr>
          <p:spPr>
            <a:xfrm>
              <a:off x="3212521" y="4027600"/>
              <a:ext cx="252198" cy="256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6965" y="3835867"/>
            <a:ext cx="2788910" cy="2368522"/>
            <a:chOff x="91762" y="3915228"/>
            <a:chExt cx="2960915" cy="2514600"/>
          </a:xfrm>
        </p:grpSpPr>
        <p:pic>
          <p:nvPicPr>
            <p:cNvPr id="76" name="Picture 1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9" r="32687"/>
            <a:stretch/>
          </p:blipFill>
          <p:spPr bwMode="auto">
            <a:xfrm>
              <a:off x="91762" y="3915228"/>
              <a:ext cx="2960915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13165" y="4020457"/>
              <a:ext cx="287263" cy="256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</a:t>
            </a:r>
            <a:r>
              <a:rPr lang="en-US" dirty="0" smtClean="0"/>
              <a:t>-Al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(0001) / Al (111)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293025" y="1495502"/>
            <a:ext cx="2198480" cy="2280257"/>
            <a:chOff x="6492528" y="1181100"/>
            <a:chExt cx="2524472" cy="2618375"/>
          </a:xfrm>
        </p:grpSpPr>
        <p:pic>
          <p:nvPicPr>
            <p:cNvPr id="86" name="Picture 2" descr="D:\sxc033\Research\Conferences_Presentations\2014-TMS\Data\Orig_Orintation\Orig_Min_Fron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000" y="1222829"/>
              <a:ext cx="2286000" cy="2286000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7" name="Group 50"/>
            <p:cNvGrpSpPr/>
            <p:nvPr/>
          </p:nvGrpSpPr>
          <p:grpSpPr>
            <a:xfrm>
              <a:off x="6727825" y="1181100"/>
              <a:ext cx="747617" cy="878470"/>
              <a:chOff x="2373343" y="2571758"/>
              <a:chExt cx="747617" cy="878470"/>
            </a:xfrm>
          </p:grpSpPr>
          <p:sp>
            <p:nvSpPr>
              <p:cNvPr id="102" name="Rectangle 101"/>
              <p:cNvSpPr/>
              <p:nvPr/>
            </p:nvSpPr>
            <p:spPr bwMode="auto">
              <a:xfrm>
                <a:off x="2373343" y="2610548"/>
                <a:ext cx="731520" cy="731520"/>
              </a:xfrm>
              <a:prstGeom prst="rect">
                <a:avLst/>
              </a:prstGeom>
              <a:solidFill>
                <a:srgbClr val="424E5B">
                  <a:alpha val="7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indent="-28575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/>
                </a:pPr>
                <a:endParaRPr lang="en-US" sz="20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grpSp>
            <p:nvGrpSpPr>
              <p:cNvPr id="103" name="Group 52"/>
              <p:cNvGrpSpPr/>
              <p:nvPr/>
            </p:nvGrpSpPr>
            <p:grpSpPr>
              <a:xfrm>
                <a:off x="2445496" y="2571758"/>
                <a:ext cx="675464" cy="878470"/>
                <a:chOff x="2378821" y="2562233"/>
                <a:chExt cx="675464" cy="878470"/>
              </a:xfrm>
            </p:grpSpPr>
            <p:grpSp>
              <p:nvGrpSpPr>
                <p:cNvPr id="104" name="Group 53"/>
                <p:cNvGrpSpPr/>
                <p:nvPr/>
              </p:nvGrpSpPr>
              <p:grpSpPr>
                <a:xfrm>
                  <a:off x="2438400" y="2617240"/>
                  <a:ext cx="457200" cy="461962"/>
                  <a:chOff x="2209800" y="3932239"/>
                  <a:chExt cx="457200" cy="461962"/>
                </a:xfrm>
              </p:grpSpPr>
              <p:cxnSp>
                <p:nvCxnSpPr>
                  <p:cNvPr id="107" name="Straight Arrow Connector 106"/>
                  <p:cNvCxnSpPr/>
                  <p:nvPr/>
                </p:nvCxnSpPr>
                <p:spPr>
                  <a:xfrm flipV="1">
                    <a:off x="2214562" y="3932239"/>
                    <a:ext cx="0" cy="45720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>
                    <a:off x="2209800" y="4394201"/>
                    <a:ext cx="457200" cy="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/>
                    <p:cNvSpPr txBox="1"/>
                    <p:nvPr/>
                  </p:nvSpPr>
                  <p:spPr>
                    <a:xfrm>
                      <a:off x="2378821" y="2562233"/>
                      <a:ext cx="611480" cy="3534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111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TextBox 10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8821" y="2562233"/>
                      <a:ext cx="532517" cy="307777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noFill/>
                          <a:effectLst/>
                          <a:uLnTx/>
                          <a:uFillTx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2442805" y="3086773"/>
                      <a:ext cx="611480" cy="3539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10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TextBox 10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2805" y="3086773"/>
                      <a:ext cx="532518" cy="308226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noFill/>
                          <a:effectLst/>
                          <a:uLnTx/>
                          <a:uFillTx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8" name="Group 74"/>
            <p:cNvGrpSpPr/>
            <p:nvPr/>
          </p:nvGrpSpPr>
          <p:grpSpPr>
            <a:xfrm>
              <a:off x="6724650" y="2740025"/>
              <a:ext cx="861740" cy="878470"/>
              <a:chOff x="2373343" y="2571758"/>
              <a:chExt cx="861740" cy="878470"/>
            </a:xfrm>
          </p:grpSpPr>
          <p:sp>
            <p:nvSpPr>
              <p:cNvPr id="95" name="Rectangle 94"/>
              <p:cNvSpPr/>
              <p:nvPr/>
            </p:nvSpPr>
            <p:spPr bwMode="auto">
              <a:xfrm>
                <a:off x="2373343" y="2610548"/>
                <a:ext cx="731520" cy="731520"/>
              </a:xfrm>
              <a:prstGeom prst="rect">
                <a:avLst/>
              </a:prstGeom>
              <a:solidFill>
                <a:srgbClr val="810000">
                  <a:alpha val="7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indent="-28575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/>
                </a:pPr>
                <a:endParaRPr lang="en-US" sz="20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grpSp>
            <p:nvGrpSpPr>
              <p:cNvPr id="96" name="Group 76"/>
              <p:cNvGrpSpPr/>
              <p:nvPr/>
            </p:nvGrpSpPr>
            <p:grpSpPr>
              <a:xfrm>
                <a:off x="2445496" y="2571758"/>
                <a:ext cx="789587" cy="878470"/>
                <a:chOff x="2378821" y="2562233"/>
                <a:chExt cx="789587" cy="878470"/>
              </a:xfrm>
            </p:grpSpPr>
            <p:grpSp>
              <p:nvGrpSpPr>
                <p:cNvPr id="97" name="Group 77"/>
                <p:cNvGrpSpPr/>
                <p:nvPr/>
              </p:nvGrpSpPr>
              <p:grpSpPr>
                <a:xfrm>
                  <a:off x="2438400" y="2617240"/>
                  <a:ext cx="457200" cy="461962"/>
                  <a:chOff x="2209800" y="3932239"/>
                  <a:chExt cx="457200" cy="461962"/>
                </a:xfrm>
              </p:grpSpPr>
              <p:cxnSp>
                <p:nvCxnSpPr>
                  <p:cNvPr id="100" name="Straight Arrow Connector 99"/>
                  <p:cNvCxnSpPr/>
                  <p:nvPr/>
                </p:nvCxnSpPr>
                <p:spPr>
                  <a:xfrm flipV="1">
                    <a:off x="2214562" y="3932239"/>
                    <a:ext cx="0" cy="45720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101" name="Straight Arrow Connector 100"/>
                  <p:cNvCxnSpPr/>
                  <p:nvPr/>
                </p:nvCxnSpPr>
                <p:spPr>
                  <a:xfrm>
                    <a:off x="2209800" y="4394201"/>
                    <a:ext cx="457200" cy="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/>
                    <p:cNvSpPr txBox="1"/>
                    <p:nvPr/>
                  </p:nvSpPr>
                  <p:spPr>
                    <a:xfrm>
                      <a:off x="2378821" y="2562233"/>
                      <a:ext cx="725603" cy="3534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0001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TextBox 9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8821" y="2562233"/>
                      <a:ext cx="631904" cy="307777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noFill/>
                          <a:effectLst/>
                          <a:uLnTx/>
                          <a:uFillTx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>
                      <a:off x="2442805" y="3086773"/>
                      <a:ext cx="725603" cy="3539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2805" y="3086773"/>
                      <a:ext cx="631904" cy="308226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r="-4808"/>
                      </a:stretch>
                    </a:blipFill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noFill/>
                          <a:effectLst/>
                          <a:uLnTx/>
                          <a:uFillTx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9" name="Group 24"/>
            <p:cNvGrpSpPr/>
            <p:nvPr/>
          </p:nvGrpSpPr>
          <p:grpSpPr>
            <a:xfrm>
              <a:off x="6492528" y="3114900"/>
              <a:ext cx="457200" cy="684575"/>
              <a:chOff x="2209800" y="3798022"/>
              <a:chExt cx="457200" cy="684575"/>
            </a:xfrm>
          </p:grpSpPr>
          <p:grpSp>
            <p:nvGrpSpPr>
              <p:cNvPr id="90" name="Group 25"/>
              <p:cNvGrpSpPr/>
              <p:nvPr/>
            </p:nvGrpSpPr>
            <p:grpSpPr>
              <a:xfrm>
                <a:off x="2209800" y="3932239"/>
                <a:ext cx="457200" cy="461962"/>
                <a:chOff x="2209800" y="3932239"/>
                <a:chExt cx="457200" cy="461962"/>
              </a:xfrm>
            </p:grpSpPr>
            <p:cxnSp>
              <p:nvCxnSpPr>
                <p:cNvPr id="93" name="Straight Arrow Connector 92"/>
                <p:cNvCxnSpPr/>
                <p:nvPr/>
              </p:nvCxnSpPr>
              <p:spPr>
                <a:xfrm flipV="1">
                  <a:off x="2214562" y="3932239"/>
                  <a:ext cx="0" cy="45720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94" name="Straight Arrow Connector 93"/>
                <p:cNvCxnSpPr/>
                <p:nvPr/>
              </p:nvCxnSpPr>
              <p:spPr>
                <a:xfrm>
                  <a:off x="2209800" y="4394201"/>
                  <a:ext cx="457200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91" name="TextBox 90"/>
              <p:cNvSpPr txBox="1"/>
              <p:nvPr/>
            </p:nvSpPr>
            <p:spPr>
              <a:xfrm>
                <a:off x="2209800" y="3798022"/>
                <a:ext cx="147638" cy="371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500" kern="0" dirty="0">
                    <a:solidFill>
                      <a:sysClr val="windowText" lastClr="000000"/>
                    </a:solidFill>
                  </a:rPr>
                  <a:t>z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502695" y="4111513"/>
                <a:ext cx="147638" cy="371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500" kern="0" dirty="0">
                    <a:solidFill>
                      <a:sysClr val="windowText" lastClr="000000"/>
                    </a:solidFill>
                  </a:rPr>
                  <a:t>x</a:t>
                </a:r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4805197" y="5985585"/>
            <a:ext cx="11292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kern="0" dirty="0">
                <a:solidFill>
                  <a:srgbClr val="810000"/>
                </a:solidFill>
              </a:rPr>
              <a:t>Medlin (1997) 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6479891" y="1495502"/>
            <a:ext cx="2174419" cy="2285877"/>
            <a:chOff x="6530689" y="1704784"/>
            <a:chExt cx="2174419" cy="2285877"/>
          </a:xfrm>
        </p:grpSpPr>
        <p:pic>
          <p:nvPicPr>
            <p:cNvPr id="225" name="Picture 5" descr="D:\sxc033\Research\Conferences_Presentations\2014-TMS\Data\Twist_Orientation\Twist_Min_Left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306" y="1743217"/>
              <a:ext cx="1990802" cy="199080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8" name="Group 227"/>
            <p:cNvGrpSpPr/>
            <p:nvPr/>
          </p:nvGrpSpPr>
          <p:grpSpPr>
            <a:xfrm>
              <a:off x="6717529" y="1704784"/>
              <a:ext cx="651075" cy="765031"/>
              <a:chOff x="2373343" y="2571758"/>
              <a:chExt cx="747617" cy="878470"/>
            </a:xfrm>
          </p:grpSpPr>
          <p:sp>
            <p:nvSpPr>
              <p:cNvPr id="229" name="Rectangle 228"/>
              <p:cNvSpPr/>
              <p:nvPr/>
            </p:nvSpPr>
            <p:spPr bwMode="auto">
              <a:xfrm>
                <a:off x="2373343" y="2610548"/>
                <a:ext cx="731520" cy="731520"/>
              </a:xfrm>
              <a:prstGeom prst="rect">
                <a:avLst/>
              </a:prstGeom>
              <a:solidFill>
                <a:srgbClr val="424E5B">
                  <a:alpha val="7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indent="-28575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/>
                </a:pPr>
                <a:endParaRPr lang="en-US" sz="20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grpSp>
            <p:nvGrpSpPr>
              <p:cNvPr id="230" name="Group 12"/>
              <p:cNvGrpSpPr/>
              <p:nvPr/>
            </p:nvGrpSpPr>
            <p:grpSpPr>
              <a:xfrm>
                <a:off x="2445496" y="2571758"/>
                <a:ext cx="675464" cy="878470"/>
                <a:chOff x="2378821" y="2562233"/>
                <a:chExt cx="675464" cy="878470"/>
              </a:xfrm>
            </p:grpSpPr>
            <p:grpSp>
              <p:nvGrpSpPr>
                <p:cNvPr id="231" name="Group 13"/>
                <p:cNvGrpSpPr/>
                <p:nvPr/>
              </p:nvGrpSpPr>
              <p:grpSpPr>
                <a:xfrm>
                  <a:off x="2438400" y="2617240"/>
                  <a:ext cx="457200" cy="461962"/>
                  <a:chOff x="2209800" y="3932239"/>
                  <a:chExt cx="457200" cy="461962"/>
                </a:xfrm>
              </p:grpSpPr>
              <p:cxnSp>
                <p:nvCxnSpPr>
                  <p:cNvPr id="234" name="Straight Arrow Connector 233"/>
                  <p:cNvCxnSpPr/>
                  <p:nvPr/>
                </p:nvCxnSpPr>
                <p:spPr>
                  <a:xfrm flipV="1">
                    <a:off x="2214562" y="3932239"/>
                    <a:ext cx="0" cy="45720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235" name="Straight Arrow Connector 234"/>
                  <p:cNvCxnSpPr/>
                  <p:nvPr/>
                </p:nvCxnSpPr>
                <p:spPr>
                  <a:xfrm>
                    <a:off x="2209800" y="4394201"/>
                    <a:ext cx="457200" cy="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378821" y="2562233"/>
                      <a:ext cx="611480" cy="3534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111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2" name="TextBox 2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8821" y="2562233"/>
                      <a:ext cx="532517" cy="307777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noFill/>
                          <a:effectLst/>
                          <a:uLnTx/>
                          <a:uFillTx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42805" y="3086773"/>
                      <a:ext cx="611480" cy="3539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11</m:t>
                            </m:r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3" name="TextBox 2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2805" y="3086773"/>
                      <a:ext cx="532518" cy="308226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 r="-24138"/>
                      </a:stretch>
                    </a:blipFill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noFill/>
                          <a:effectLst/>
                          <a:uLnTx/>
                          <a:uFillTx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44" name="Group 243"/>
            <p:cNvGrpSpPr/>
            <p:nvPr/>
          </p:nvGrpSpPr>
          <p:grpSpPr>
            <a:xfrm>
              <a:off x="6714308" y="3077092"/>
              <a:ext cx="750462" cy="765031"/>
              <a:chOff x="2373343" y="2571758"/>
              <a:chExt cx="861740" cy="878470"/>
            </a:xfrm>
          </p:grpSpPr>
          <p:sp>
            <p:nvSpPr>
              <p:cNvPr id="245" name="Rectangle 244"/>
              <p:cNvSpPr/>
              <p:nvPr/>
            </p:nvSpPr>
            <p:spPr bwMode="auto">
              <a:xfrm>
                <a:off x="2373343" y="2610548"/>
                <a:ext cx="731520" cy="731520"/>
              </a:xfrm>
              <a:prstGeom prst="rect">
                <a:avLst/>
              </a:prstGeom>
              <a:solidFill>
                <a:srgbClr val="810000">
                  <a:alpha val="7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indent="-28575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/>
                </a:pPr>
                <a:endParaRPr lang="en-US" sz="20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2445496" y="2571758"/>
                <a:ext cx="789587" cy="878470"/>
                <a:chOff x="2378821" y="2562233"/>
                <a:chExt cx="789587" cy="878470"/>
              </a:xfrm>
            </p:grpSpPr>
            <p:grpSp>
              <p:nvGrpSpPr>
                <p:cNvPr id="247" name="Group 246"/>
                <p:cNvGrpSpPr/>
                <p:nvPr/>
              </p:nvGrpSpPr>
              <p:grpSpPr>
                <a:xfrm>
                  <a:off x="2438400" y="2617240"/>
                  <a:ext cx="457200" cy="461962"/>
                  <a:chOff x="2209800" y="3932239"/>
                  <a:chExt cx="457200" cy="461962"/>
                </a:xfrm>
              </p:grpSpPr>
              <p:cxnSp>
                <p:nvCxnSpPr>
                  <p:cNvPr id="250" name="Straight Arrow Connector 249"/>
                  <p:cNvCxnSpPr/>
                  <p:nvPr/>
                </p:nvCxnSpPr>
                <p:spPr>
                  <a:xfrm flipV="1">
                    <a:off x="2214562" y="3932239"/>
                    <a:ext cx="0" cy="45720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251" name="Straight Arrow Connector 250"/>
                  <p:cNvCxnSpPr/>
                  <p:nvPr/>
                </p:nvCxnSpPr>
                <p:spPr>
                  <a:xfrm>
                    <a:off x="2209800" y="4394201"/>
                    <a:ext cx="457200" cy="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2378821" y="2562233"/>
                      <a:ext cx="725603" cy="3534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0001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8" name="TextBox 2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8821" y="2562233"/>
                      <a:ext cx="631904" cy="307777"/>
                    </a:xfrm>
                    <a:prstGeom prst="rect">
                      <a:avLst/>
                    </a:prstGeom>
                    <a:blipFill rotWithShape="1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noFill/>
                          <a:effectLst/>
                          <a:uLnTx/>
                          <a:uFillTx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2442805" y="3086773"/>
                      <a:ext cx="725603" cy="3539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9" name="TextBox 2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2805" y="3086773"/>
                      <a:ext cx="631904" cy="308226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r="-4808"/>
                      </a:stretch>
                    </a:blipFill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noFill/>
                          <a:effectLst/>
                          <a:uLnTx/>
                          <a:uFillTx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60" name="Group 259"/>
            <p:cNvGrpSpPr/>
            <p:nvPr/>
          </p:nvGrpSpPr>
          <p:grpSpPr>
            <a:xfrm>
              <a:off x="6530689" y="3394487"/>
              <a:ext cx="398160" cy="596174"/>
              <a:chOff x="2209800" y="3798022"/>
              <a:chExt cx="457200" cy="684575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209800" y="3932239"/>
                <a:ext cx="457200" cy="461962"/>
                <a:chOff x="2209800" y="3932239"/>
                <a:chExt cx="457200" cy="461962"/>
              </a:xfrm>
            </p:grpSpPr>
            <p:cxnSp>
              <p:nvCxnSpPr>
                <p:cNvPr id="264" name="Straight Arrow Connector 263"/>
                <p:cNvCxnSpPr/>
                <p:nvPr/>
              </p:nvCxnSpPr>
              <p:spPr>
                <a:xfrm flipV="1">
                  <a:off x="2214562" y="3932239"/>
                  <a:ext cx="0" cy="45720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265" name="Straight Arrow Connector 264"/>
                <p:cNvCxnSpPr/>
                <p:nvPr/>
              </p:nvCxnSpPr>
              <p:spPr>
                <a:xfrm>
                  <a:off x="2209800" y="4394201"/>
                  <a:ext cx="457200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262" name="TextBox 261"/>
              <p:cNvSpPr txBox="1"/>
              <p:nvPr/>
            </p:nvSpPr>
            <p:spPr>
              <a:xfrm>
                <a:off x="2209800" y="3798022"/>
                <a:ext cx="147638" cy="371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500" kern="0" dirty="0">
                    <a:solidFill>
                      <a:sysClr val="windowText" lastClr="000000"/>
                    </a:solidFill>
                  </a:rPr>
                  <a:t>z</a:t>
                </a:r>
              </a:p>
            </p:txBody>
          </p:sp>
          <p:sp>
            <p:nvSpPr>
              <p:cNvPr id="263" name="TextBox 262"/>
              <p:cNvSpPr txBox="1"/>
              <p:nvPr/>
            </p:nvSpPr>
            <p:spPr>
              <a:xfrm>
                <a:off x="2502695" y="4111513"/>
                <a:ext cx="147638" cy="371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500" kern="0" dirty="0">
                    <a:solidFill>
                      <a:sysClr val="windowText" lastClr="000000"/>
                    </a:solidFill>
                  </a:rPr>
                  <a:t>x</a:t>
                </a:r>
              </a:p>
            </p:txBody>
          </p:sp>
        </p:grpSp>
      </p:grpSp>
      <p:sp>
        <p:nvSpPr>
          <p:cNvPr id="288" name="Rectangle 287"/>
          <p:cNvSpPr/>
          <p:nvPr/>
        </p:nvSpPr>
        <p:spPr>
          <a:xfrm>
            <a:off x="2489201" y="1467751"/>
            <a:ext cx="431074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lvl="1" indent="-1588" eaLnBrk="0" hangingPunct="0"/>
            <a:r>
              <a:rPr lang="en-US" dirty="0">
                <a:latin typeface="Arial" charset="0"/>
              </a:rPr>
              <a:t>Work of adhesion using </a:t>
            </a:r>
            <a:r>
              <a:rPr lang="en-US" dirty="0" err="1">
                <a:latin typeface="Arial" charset="0"/>
              </a:rPr>
              <a:t>ReaxFF</a:t>
            </a:r>
            <a:r>
              <a:rPr lang="en-US" dirty="0">
                <a:latin typeface="Arial" charset="0"/>
              </a:rPr>
              <a:t> agree with DFT prediction</a:t>
            </a:r>
          </a:p>
          <a:p>
            <a:pPr marL="806450" lvl="1" indent="-342900" eaLnBrk="0" hangingPunct="0">
              <a:buFont typeface="Courier New" panose="02070309020205020404" pitchFamily="49" charset="0"/>
              <a:buChar char="o"/>
            </a:pPr>
            <a:r>
              <a:rPr lang="en-US" dirty="0">
                <a:latin typeface="Arial" charset="0"/>
              </a:rPr>
              <a:t>Initial - 0.40 J/m</a:t>
            </a:r>
            <a:r>
              <a:rPr lang="en-US" baseline="30000" dirty="0">
                <a:latin typeface="Arial" charset="0"/>
              </a:rPr>
              <a:t>2</a:t>
            </a:r>
            <a:endParaRPr lang="en-US" dirty="0"/>
          </a:p>
          <a:p>
            <a:pPr marL="806450" lvl="1" indent="-342900" eaLnBrk="0" hangingPunct="0">
              <a:buFont typeface="Courier New" panose="02070309020205020404" pitchFamily="49" charset="0"/>
              <a:buChar char="o"/>
            </a:pPr>
            <a:r>
              <a:rPr lang="en-US" dirty="0">
                <a:latin typeface="Arial" charset="0"/>
              </a:rPr>
              <a:t>Optimized - 0.82 J/m</a:t>
            </a:r>
            <a:r>
              <a:rPr lang="en-US" baseline="30000" dirty="0">
                <a:latin typeface="Arial" charset="0"/>
              </a:rPr>
              <a:t>2</a:t>
            </a:r>
          </a:p>
          <a:p>
            <a:pPr marL="806450" lvl="1" indent="-342900" eaLnBrk="0" hangingPunct="0">
              <a:buFont typeface="Courier New" panose="02070309020205020404" pitchFamily="49" charset="0"/>
              <a:buChar char="o"/>
            </a:pPr>
            <a:r>
              <a:rPr lang="en-US" dirty="0"/>
              <a:t>DFT: 1.06 J/m</a:t>
            </a:r>
            <a:r>
              <a:rPr lang="en-US" baseline="30000" dirty="0"/>
              <a:t>2 </a:t>
            </a:r>
            <a:r>
              <a:rPr lang="en-US" sz="1200" dirty="0">
                <a:solidFill>
                  <a:schemeClr val="tx2"/>
                </a:solidFill>
              </a:rPr>
              <a:t>  Siegel  (2002)</a:t>
            </a:r>
          </a:p>
          <a:p>
            <a:pPr marL="806450" lvl="1" indent="-342900" eaLnBrk="0" hangingPunct="0"/>
            <a:endParaRPr lang="en-US" sz="1200" dirty="0">
              <a:solidFill>
                <a:schemeClr val="tx2"/>
              </a:solidFill>
            </a:endParaRPr>
          </a:p>
          <a:p>
            <a:pPr marL="231775" lvl="1" indent="-14288" eaLnBrk="0" hangingPunct="0"/>
            <a:r>
              <a:rPr lang="en-US" dirty="0">
                <a:latin typeface="Arial" charset="0"/>
              </a:rPr>
              <a:t>Optimized  orientation SAED agrees with experimental.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20172" y="965587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charset="0"/>
              </a:rPr>
              <a:t>Initial Orientation</a:t>
            </a:r>
            <a:endParaRPr lang="en-US" b="1" dirty="0"/>
          </a:p>
        </p:txBody>
      </p:sp>
      <p:sp>
        <p:nvSpPr>
          <p:cNvPr id="71" name="Rectangle 70"/>
          <p:cNvSpPr/>
          <p:nvPr/>
        </p:nvSpPr>
        <p:spPr>
          <a:xfrm>
            <a:off x="6466972" y="965587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Optimized Orientation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298718" y="3883794"/>
            <a:ext cx="2667482" cy="232365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98220"/>
            <a:ext cx="8534400" cy="5326380"/>
          </a:xfrm>
        </p:spPr>
        <p:txBody>
          <a:bodyPr/>
          <a:lstStyle/>
          <a:p>
            <a:r>
              <a:rPr lang="en-US" dirty="0" smtClean="0"/>
              <a:t>Conclusions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 smtClean="0"/>
              <a:t>Implementation of XRD and SAED virtual diffraction methods open new routes for greater coupling between experiments and simulations.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 smtClean="0"/>
              <a:t>Designed to be sufficiently generic for any material system and is adaptable to multimillion atom simulations. </a:t>
            </a:r>
          </a:p>
          <a:p>
            <a:endParaRPr lang="en-US" dirty="0" smtClean="0"/>
          </a:p>
          <a:p>
            <a:r>
              <a:rPr lang="en-US" dirty="0" smtClean="0"/>
              <a:t>Future Outlooks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grpSp>
        <p:nvGrpSpPr>
          <p:cNvPr id="5" name="Group 107"/>
          <p:cNvGrpSpPr/>
          <p:nvPr/>
        </p:nvGrpSpPr>
        <p:grpSpPr>
          <a:xfrm>
            <a:off x="5193030" y="3445774"/>
            <a:ext cx="3675953" cy="2196126"/>
            <a:chOff x="685800" y="3252174"/>
            <a:chExt cx="3675953" cy="2196126"/>
          </a:xfrm>
        </p:grpSpPr>
        <p:grpSp>
          <p:nvGrpSpPr>
            <p:cNvPr id="6" name="Group 101"/>
            <p:cNvGrpSpPr/>
            <p:nvPr/>
          </p:nvGrpSpPr>
          <p:grpSpPr>
            <a:xfrm>
              <a:off x="685800" y="3619500"/>
              <a:ext cx="3675953" cy="1828800"/>
              <a:chOff x="563880" y="4594860"/>
              <a:chExt cx="3675953" cy="1828800"/>
            </a:xfrm>
          </p:grpSpPr>
          <p:pic>
            <p:nvPicPr>
              <p:cNvPr id="8" name="Picture 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63880" y="4594860"/>
                <a:ext cx="2184908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" name="Group 100"/>
              <p:cNvGrpSpPr/>
              <p:nvPr/>
            </p:nvGrpSpPr>
            <p:grpSpPr>
              <a:xfrm>
                <a:off x="2719161" y="4602517"/>
                <a:ext cx="1520672" cy="1517904"/>
                <a:chOff x="2719161" y="4608059"/>
                <a:chExt cx="1520672" cy="1517904"/>
              </a:xfrm>
            </p:grpSpPr>
            <p:pic>
              <p:nvPicPr>
                <p:cNvPr id="10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719161" y="4608059"/>
                  <a:ext cx="1520672" cy="15179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" name="Rectangle 10"/>
                <p:cNvSpPr/>
                <p:nvPr/>
              </p:nvSpPr>
              <p:spPr bwMode="auto">
                <a:xfrm>
                  <a:off x="2748743" y="4634695"/>
                  <a:ext cx="202407" cy="20716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-250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pitchFamily="28" charset="-128"/>
                  </a:endParaRPr>
                </a:p>
              </p:txBody>
            </p:sp>
          </p:grpSp>
        </p:grpSp>
        <p:sp>
          <p:nvSpPr>
            <p:cNvPr id="7" name="Rectangle 6"/>
            <p:cNvSpPr/>
            <p:nvPr/>
          </p:nvSpPr>
          <p:spPr>
            <a:xfrm>
              <a:off x="803627" y="3252174"/>
              <a:ext cx="352834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baseline="0" dirty="0" smtClean="0"/>
                <a:t>Nanocrystalline Metals</a:t>
              </a:r>
              <a:endParaRPr lang="en-US" sz="1600" b="1" baseline="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04800" y="3700027"/>
            <a:ext cx="4673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virtual diffraction to identify mechanisms of phase transformation and grain growth.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Investigating </a:t>
            </a:r>
            <a:r>
              <a:rPr lang="en-US" dirty="0"/>
              <a:t>the coupling between simulation length scales using peak broadening</a:t>
            </a:r>
            <a:r>
              <a:rPr lang="en-US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200" y="5834742"/>
            <a:ext cx="821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Thank You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6278220" y="3046336"/>
            <a:ext cx="2456361" cy="1769886"/>
            <a:chOff x="5673019" y="4305476"/>
            <a:chExt cx="3013781" cy="2171524"/>
          </a:xfrm>
        </p:grpSpPr>
        <p:grpSp>
          <p:nvGrpSpPr>
            <p:cNvPr id="70" name="Group 69"/>
            <p:cNvGrpSpPr/>
            <p:nvPr/>
          </p:nvGrpSpPr>
          <p:grpSpPr>
            <a:xfrm>
              <a:off x="5673019" y="4586703"/>
              <a:ext cx="3013781" cy="1890297"/>
              <a:chOff x="710776" y="3271837"/>
              <a:chExt cx="3861224" cy="2421828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70" t="21951" r="5195" b="-1"/>
              <a:stretch/>
            </p:blipFill>
            <p:spPr>
              <a:xfrm>
                <a:off x="710776" y="3376793"/>
                <a:ext cx="3861224" cy="2316872"/>
              </a:xfrm>
              <a:prstGeom prst="rect">
                <a:avLst/>
              </a:prstGeom>
            </p:spPr>
          </p:pic>
          <p:sp>
            <p:nvSpPr>
              <p:cNvPr id="73" name="Rectangle 72"/>
              <p:cNvSpPr/>
              <p:nvPr/>
            </p:nvSpPr>
            <p:spPr bwMode="auto">
              <a:xfrm>
                <a:off x="4395785" y="3965466"/>
                <a:ext cx="152400" cy="3969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indent="-28575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>
                  <a:latin typeface="Arial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>
                <a:off x="835818" y="3271837"/>
                <a:ext cx="3538728" cy="2090737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indent="-28575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>
                  <a:latin typeface="Arial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719761" y="4305476"/>
              <a:ext cx="2687166" cy="33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Radial Distribution Functions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945765"/>
            <a:ext cx="5406906" cy="5029200"/>
          </a:xfrm>
        </p:spPr>
        <p:txBody>
          <a:bodyPr/>
          <a:lstStyle/>
          <a:p>
            <a:pPr marL="285750" lvl="1">
              <a:buFont typeface="Arial" panose="020B0604020202020204" pitchFamily="34" charset="0"/>
              <a:buChar char="•"/>
            </a:pPr>
            <a:r>
              <a:rPr lang="en-US" sz="1800" b="0" dirty="0"/>
              <a:t>Identification of complex material (non-cubic) phases and phenomena within atomistic simulations is difficult.</a:t>
            </a:r>
          </a:p>
          <a:p>
            <a:pPr marL="285750" lvl="1">
              <a:buFont typeface="Arial" panose="020B0604020202020204" pitchFamily="34" charset="0"/>
              <a:buChar char="•"/>
            </a:pPr>
            <a:endParaRPr lang="en-US" sz="1200" b="0" dirty="0"/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en-US" sz="1800" b="0" dirty="0"/>
              <a:t>Experimental x-ray and electron diffraction routinely used for characterization of (complex) materials.</a:t>
            </a:r>
          </a:p>
          <a:p>
            <a:pPr marL="0" indent="0"/>
            <a:endParaRPr lang="en-US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Fundamental disconnect between simulation and experimental characterization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 smtClean="0"/>
          </a:p>
          <a:p>
            <a:pPr marL="0" indent="0"/>
            <a:endParaRPr lang="en-US" dirty="0"/>
          </a:p>
        </p:txBody>
      </p:sp>
      <p:grpSp>
        <p:nvGrpSpPr>
          <p:cNvPr id="23" name="Group 3"/>
          <p:cNvGrpSpPr/>
          <p:nvPr/>
        </p:nvGrpSpPr>
        <p:grpSpPr>
          <a:xfrm>
            <a:off x="570227" y="3935430"/>
            <a:ext cx="4465078" cy="2516312"/>
            <a:chOff x="4045088" y="3638550"/>
            <a:chExt cx="4967117" cy="2799237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6" t="3735" r="3734" b="3553"/>
            <a:stretch/>
          </p:blipFill>
          <p:spPr bwMode="auto">
            <a:xfrm>
              <a:off x="6005928" y="4130353"/>
              <a:ext cx="2939028" cy="2027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339" y="4232228"/>
              <a:ext cx="1870340" cy="1999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045088" y="6129643"/>
              <a:ext cx="2051732" cy="308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kern="0" dirty="0"/>
                <a:t>Santos et al. (2000)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326688" y="6129643"/>
              <a:ext cx="1685517" cy="3081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kern="0" dirty="0" err="1"/>
                <a:t>Ollivier</a:t>
              </a:r>
              <a:r>
                <a:rPr lang="en-US" sz="1200" kern="0" dirty="0"/>
                <a:t> et al. (1997)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099527" y="3667760"/>
              <a:ext cx="1856423" cy="582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XRD 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of Alumina Phases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05928" y="3638550"/>
              <a:ext cx="2939029" cy="821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SAED and </a:t>
              </a:r>
              <a:r>
                <a:rPr lang="en-US" sz="1400" dirty="0" err="1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HRTEM</a:t>
              </a:r>
              <a:r>
                <a:rPr lang="en-US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 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of 120° twins in </a:t>
              </a:r>
              <a:r>
                <a:rPr lang="el-GR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κ</a:t>
              </a:r>
              <a:r>
                <a:rPr lang="en-US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-Al</a:t>
              </a:r>
              <a:r>
                <a:rPr lang="en-US" sz="1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en-US" sz="1400" baseline="-250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  <a:p>
              <a:pPr algn="ctr"/>
              <a:endParaRPr lang="en-US" sz="1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18460058">
            <a:off x="4470179" y="3364021"/>
            <a:ext cx="2119086" cy="638629"/>
            <a:chOff x="3207657" y="-1582057"/>
            <a:chExt cx="2119086" cy="638629"/>
          </a:xfrm>
          <a:solidFill>
            <a:schemeClr val="bg1">
              <a:lumMod val="75000"/>
            </a:schemeClr>
          </a:solidFill>
        </p:grpSpPr>
        <p:sp>
          <p:nvSpPr>
            <p:cNvPr id="42" name="Left-Right Arrow 41"/>
            <p:cNvSpPr/>
            <p:nvPr/>
          </p:nvSpPr>
          <p:spPr>
            <a:xfrm>
              <a:off x="3207657" y="-1582057"/>
              <a:ext cx="2119086" cy="638629"/>
            </a:xfrm>
            <a:prstGeom prst="left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uble Wave 42"/>
            <p:cNvSpPr/>
            <p:nvPr/>
          </p:nvSpPr>
          <p:spPr>
            <a:xfrm rot="5400000">
              <a:off x="4105359" y="-1485787"/>
              <a:ext cx="340344" cy="445295"/>
            </a:xfrm>
            <a:prstGeom prst="doubleWave">
              <a:avLst>
                <a:gd name="adj1" fmla="val 1250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z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372101" y="5004584"/>
            <a:ext cx="3486151" cy="1177143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lvl="1"/>
            <a:r>
              <a:rPr lang="en-US" kern="0" dirty="0">
                <a:solidFill>
                  <a:schemeClr val="tx1"/>
                </a:solidFill>
              </a:rPr>
              <a:t>Virtual diffraction offers a bridge to directly connect atomistic simulations with </a:t>
            </a:r>
            <a:r>
              <a:rPr lang="en-US" dirty="0">
                <a:solidFill>
                  <a:schemeClr val="tx1"/>
                </a:solidFill>
              </a:rPr>
              <a:t>experimental</a:t>
            </a:r>
            <a:r>
              <a:rPr lang="en-US" kern="0" dirty="0">
                <a:solidFill>
                  <a:schemeClr val="tx1"/>
                </a:solidFill>
              </a:rPr>
              <a:t> characterization.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9" name="Double Wave 48"/>
          <p:cNvSpPr/>
          <p:nvPr/>
        </p:nvSpPr>
        <p:spPr>
          <a:xfrm rot="2260058">
            <a:off x="5377034" y="3456565"/>
            <a:ext cx="320040" cy="445295"/>
          </a:xfrm>
          <a:prstGeom prst="doubleWave">
            <a:avLst>
              <a:gd name="adj1" fmla="val 12500"/>
              <a:gd name="adj2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738720" y="1121031"/>
            <a:ext cx="3126300" cy="1788860"/>
            <a:chOff x="4383279" y="1567338"/>
            <a:chExt cx="4439297" cy="2540153"/>
          </a:xfrm>
        </p:grpSpPr>
        <p:pic>
          <p:nvPicPr>
            <p:cNvPr id="25" name="Picture 9" descr="D:\sxc033\Research\Data\Al2O3_Bulk\1_UnitCell\Images\Theta_Centro1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2" t="22334" r="13926" b="24003"/>
            <a:stretch/>
          </p:blipFill>
          <p:spPr bwMode="auto">
            <a:xfrm>
              <a:off x="4383279" y="2979068"/>
              <a:ext cx="1645920" cy="910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7" descr="D:\sxc033\Research\Data\Al2O3_Bulk\1_UnitCell\Images\Kappa_Centro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93" t="9949" r="26368" b="9891"/>
            <a:stretch/>
          </p:blipFill>
          <p:spPr bwMode="auto">
            <a:xfrm>
              <a:off x="7853319" y="1703648"/>
              <a:ext cx="969257" cy="162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sxc033\Research\Data\Al2O3_Bulk\1_UnitCell\Images\Gamma_Centro1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4" t="6155" r="20574" b="7384"/>
            <a:stretch/>
          </p:blipFill>
          <p:spPr bwMode="auto">
            <a:xfrm>
              <a:off x="6233857" y="1567338"/>
              <a:ext cx="1188720" cy="2540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3" descr="D:\sxc033\Research\Data\Al2O3_Bulk\1_UnitCell\Images\Alpha_Centro1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3" t="11089" r="4470" b="10641"/>
            <a:stretch/>
          </p:blipFill>
          <p:spPr bwMode="auto">
            <a:xfrm>
              <a:off x="4487929" y="1800974"/>
              <a:ext cx="1371600" cy="87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5738720" y="1121031"/>
            <a:ext cx="3126300" cy="1788860"/>
            <a:chOff x="4383279" y="1567338"/>
            <a:chExt cx="4439297" cy="2540153"/>
          </a:xfrm>
        </p:grpSpPr>
        <p:pic>
          <p:nvPicPr>
            <p:cNvPr id="30" name="Picture 6" descr="D:\sxc033\Research\Data\Al2O3_Bulk\1_UnitCell\Images\Kappa_3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93" t="9949" r="26368" b="9890"/>
            <a:stretch/>
          </p:blipFill>
          <p:spPr bwMode="auto">
            <a:xfrm>
              <a:off x="7853319" y="1703648"/>
              <a:ext cx="969257" cy="162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D:\sxc033\Research\Data\Al2O3_Bulk\1_UnitCell\Images\Alpha_3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3" t="11089" r="4470" b="10641"/>
            <a:stretch/>
          </p:blipFill>
          <p:spPr bwMode="auto">
            <a:xfrm>
              <a:off x="4487929" y="1800974"/>
              <a:ext cx="1371600" cy="87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D:\sxc033\Research\Data\Al2O3_Bulk\1_UnitCell\Images\Gamma_3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4" t="6155" r="20573" b="7384"/>
            <a:stretch/>
          </p:blipFill>
          <p:spPr bwMode="auto">
            <a:xfrm>
              <a:off x="6233857" y="1567338"/>
              <a:ext cx="1188720" cy="2540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D:\sxc033\Research\Data\Al2O3_Bulk\1_UnitCell\Images\Theta_3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2" t="22334" r="13926" b="24003"/>
            <a:stretch/>
          </p:blipFill>
          <p:spPr bwMode="auto">
            <a:xfrm>
              <a:off x="4383279" y="2979066"/>
              <a:ext cx="1645920" cy="910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5661660" y="1052872"/>
            <a:ext cx="3296184" cy="1851629"/>
            <a:chOff x="4234873" y="1472816"/>
            <a:chExt cx="4680528" cy="2629283"/>
          </a:xfrm>
        </p:grpSpPr>
        <p:grpSp>
          <p:nvGrpSpPr>
            <p:cNvPr id="39" name="Group 38"/>
            <p:cNvGrpSpPr/>
            <p:nvPr/>
          </p:nvGrpSpPr>
          <p:grpSpPr>
            <a:xfrm>
              <a:off x="4234873" y="2787555"/>
              <a:ext cx="1790449" cy="1111232"/>
              <a:chOff x="4443337" y="1678642"/>
              <a:chExt cx="1498742" cy="1013106"/>
            </a:xfrm>
          </p:grpSpPr>
          <p:sp>
            <p:nvSpPr>
              <p:cNvPr id="53" name="Rounded Rectangle 52"/>
              <p:cNvSpPr/>
              <p:nvPr/>
            </p:nvSpPr>
            <p:spPr bwMode="auto">
              <a:xfrm>
                <a:off x="4470400" y="1749522"/>
                <a:ext cx="1471679" cy="942226"/>
              </a:xfrm>
              <a:prstGeom prst="roundRect">
                <a:avLst>
                  <a:gd name="adj" fmla="val 8580"/>
                </a:avLst>
              </a:prstGeom>
              <a:noFill/>
              <a:ln>
                <a:solidFill>
                  <a:srgbClr val="CC99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indent="-28575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443337" y="1678642"/>
                <a:ext cx="465071" cy="597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400" b="1" dirty="0">
                    <a:solidFill>
                      <a:srgbClr val="CC9900"/>
                    </a:solidFill>
                    <a:latin typeface="Times" panose="02020603050405020304" pitchFamily="18" charset="0"/>
                    <a:ea typeface="Tahoma" panose="020B0604030504040204" pitchFamily="34" charset="0"/>
                    <a:cs typeface="Times" panose="02020603050405020304" pitchFamily="18" charset="0"/>
                  </a:rPr>
                  <a:t>θ</a:t>
                </a:r>
                <a:endParaRPr lang="en-US" sz="2400" b="1" dirty="0">
                  <a:solidFill>
                    <a:srgbClr val="CC9900"/>
                  </a:solidFill>
                  <a:latin typeface="Times" panose="02020603050405020304" pitchFamily="18" charset="0"/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470400" y="1661274"/>
              <a:ext cx="1471679" cy="1056526"/>
              <a:chOff x="4470400" y="1661274"/>
              <a:chExt cx="1471679" cy="1056526"/>
            </a:xfrm>
          </p:grpSpPr>
          <p:sp>
            <p:nvSpPr>
              <p:cNvPr id="51" name="Rounded Rectangle 50"/>
              <p:cNvSpPr/>
              <p:nvPr/>
            </p:nvSpPr>
            <p:spPr bwMode="auto">
              <a:xfrm>
                <a:off x="4470400" y="1775574"/>
                <a:ext cx="1471679" cy="942226"/>
              </a:xfrm>
              <a:prstGeom prst="roundRect">
                <a:avLst>
                  <a:gd name="adj" fmla="val 8580"/>
                </a:avLst>
              </a:prstGeom>
              <a:noFill/>
              <a:ln>
                <a:solidFill>
                  <a:srgbClr val="A5002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indent="-28575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475229" y="1661274"/>
                <a:ext cx="465070" cy="655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400" b="1" dirty="0">
                    <a:solidFill>
                      <a:srgbClr val="A50021"/>
                    </a:solidFill>
                    <a:latin typeface="Times" panose="02020603050405020304" pitchFamily="18" charset="0"/>
                    <a:ea typeface="Tahoma" panose="020B0604030504040204" pitchFamily="34" charset="0"/>
                    <a:cs typeface="Times" panose="02020603050405020304" pitchFamily="18" charset="0"/>
                  </a:rPr>
                  <a:t>α</a:t>
                </a:r>
                <a:endParaRPr lang="en-US" sz="2400" b="1" dirty="0">
                  <a:solidFill>
                    <a:srgbClr val="A50021"/>
                  </a:solidFill>
                  <a:latin typeface="Times" panose="02020603050405020304" pitchFamily="18" charset="0"/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104158" y="1472816"/>
              <a:ext cx="1471679" cy="2629283"/>
              <a:chOff x="4470400" y="1661274"/>
              <a:chExt cx="1471679" cy="1005481"/>
            </a:xfrm>
          </p:grpSpPr>
          <p:sp>
            <p:nvSpPr>
              <p:cNvPr id="48" name="Rounded Rectangle 47"/>
              <p:cNvSpPr/>
              <p:nvPr/>
            </p:nvSpPr>
            <p:spPr bwMode="auto">
              <a:xfrm>
                <a:off x="4470400" y="1697421"/>
                <a:ext cx="1471679" cy="969334"/>
              </a:xfrm>
              <a:prstGeom prst="roundRect">
                <a:avLst>
                  <a:gd name="adj" fmla="val 8580"/>
                </a:avLst>
              </a:prstGeom>
              <a:noFill/>
              <a:ln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indent="-28575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475229" y="1661274"/>
                <a:ext cx="465070" cy="25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400" b="1" dirty="0">
                    <a:solidFill>
                      <a:srgbClr val="006600"/>
                    </a:solidFill>
                    <a:latin typeface="Times" panose="02020603050405020304" pitchFamily="18" charset="0"/>
                    <a:ea typeface="Tahoma" panose="020B0604030504040204" pitchFamily="34" charset="0"/>
                    <a:cs typeface="Times" panose="02020603050405020304" pitchFamily="18" charset="0"/>
                  </a:rPr>
                  <a:t>γ</a:t>
                </a:r>
                <a:endParaRPr lang="en-US" sz="2400" b="1" dirty="0">
                  <a:solidFill>
                    <a:srgbClr val="006600"/>
                  </a:solidFill>
                  <a:latin typeface="Times" panose="02020603050405020304" pitchFamily="18" charset="0"/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659259" y="1519715"/>
              <a:ext cx="1256142" cy="1851442"/>
              <a:chOff x="4470400" y="1661274"/>
              <a:chExt cx="1471679" cy="1005481"/>
            </a:xfrm>
          </p:grpSpPr>
          <p:sp>
            <p:nvSpPr>
              <p:cNvPr id="46" name="Rounded Rectangle 45"/>
              <p:cNvSpPr/>
              <p:nvPr/>
            </p:nvSpPr>
            <p:spPr bwMode="auto">
              <a:xfrm>
                <a:off x="4470400" y="1697421"/>
                <a:ext cx="1471679" cy="969334"/>
              </a:xfrm>
              <a:prstGeom prst="roundRect">
                <a:avLst>
                  <a:gd name="adj" fmla="val 8580"/>
                </a:avLst>
              </a:prstGeom>
              <a:noFill/>
              <a:ln>
                <a:solidFill>
                  <a:srgbClr val="00006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indent="-28575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75230" y="1661274"/>
                <a:ext cx="465071" cy="356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400" b="1" dirty="0">
                    <a:solidFill>
                      <a:srgbClr val="000066"/>
                    </a:solidFill>
                    <a:latin typeface="Times" panose="02020603050405020304" pitchFamily="18" charset="0"/>
                    <a:ea typeface="Tahoma" panose="020B0604030504040204" pitchFamily="34" charset="0"/>
                    <a:cs typeface="Times" panose="02020603050405020304" pitchFamily="18" charset="0"/>
                  </a:rPr>
                  <a:t>κ</a:t>
                </a:r>
                <a:endParaRPr lang="en-US" sz="2400" b="1" dirty="0">
                  <a:solidFill>
                    <a:srgbClr val="000066"/>
                  </a:solidFill>
                  <a:latin typeface="Times" panose="02020603050405020304" pitchFamily="18" charset="0"/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7932728" y="2494940"/>
            <a:ext cx="1270483" cy="485959"/>
            <a:chOff x="5410804" y="2542398"/>
            <a:chExt cx="1548385" cy="592256"/>
          </a:xfrm>
        </p:grpSpPr>
        <p:grpSp>
          <p:nvGrpSpPr>
            <p:cNvPr id="56" name="Group 55"/>
            <p:cNvGrpSpPr/>
            <p:nvPr/>
          </p:nvGrpSpPr>
          <p:grpSpPr>
            <a:xfrm rot="10800000">
              <a:off x="5605919" y="2809362"/>
              <a:ext cx="1107563" cy="143882"/>
              <a:chOff x="2511495" y="4253702"/>
              <a:chExt cx="451664" cy="10987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2963159" y="4253702"/>
                <a:ext cx="0" cy="1098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2511495" y="4253702"/>
                <a:ext cx="0" cy="1098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2618683" y="4253702"/>
                <a:ext cx="0" cy="1098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2733508" y="4253702"/>
                <a:ext cx="0" cy="1098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848333" y="4253702"/>
                <a:ext cx="0" cy="1098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7" name="Picture 2" descr="D:\sxc033\Research\Data\Al2O3_Bulk\1_UnitCell\Images\Gamma_Centro2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54" t="4889" r="750" b="74769"/>
            <a:stretch/>
          </p:blipFill>
          <p:spPr bwMode="auto">
            <a:xfrm rot="5400000">
              <a:off x="6057518" y="2259012"/>
              <a:ext cx="194163" cy="1162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5410804" y="2542398"/>
              <a:ext cx="1548385" cy="24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Centrosymmetry(</a:t>
              </a:r>
              <a:r>
                <a:rPr lang="en-US" sz="700" dirty="0" err="1"/>
                <a:t>Å</a:t>
              </a:r>
              <a:r>
                <a:rPr lang="en-US" sz="700" baseline="30000" dirty="0" err="1"/>
                <a:t>2</a:t>
              </a:r>
              <a:r>
                <a:rPr lang="en-US" sz="700" dirty="0"/>
                <a:t>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78083" y="2890840"/>
              <a:ext cx="228600" cy="24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550819" y="2890836"/>
              <a:ext cx="381002" cy="24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20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63826" y="2890838"/>
              <a:ext cx="381002" cy="24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5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07895" y="2890838"/>
              <a:ext cx="381002" cy="24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10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89620" y="2890836"/>
              <a:ext cx="381002" cy="24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15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227184" y="756065"/>
            <a:ext cx="263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Alumina Polymorphs</a:t>
            </a:r>
          </a:p>
        </p:txBody>
      </p:sp>
    </p:spTree>
    <p:extLst>
      <p:ext uri="{BB962C8B-B14F-4D97-AF65-F5344CB8AC3E}">
        <p14:creationId xmlns:p14="http://schemas.microsoft.com/office/powerpoint/2010/main" val="407790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9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77800" y="1643380"/>
            <a:ext cx="3378200" cy="4483100"/>
          </a:xfrm>
          <a:prstGeom prst="roundRect">
            <a:avLst>
              <a:gd name="adj" fmla="val 6055"/>
            </a:avLst>
          </a:prstGeom>
          <a:solidFill>
            <a:schemeClr val="bg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Wingdings" pitchFamily="2" charset="2"/>
              <a:buNone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Twist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boundaries in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Au</a:t>
            </a:r>
          </a:p>
          <a:p>
            <a:pPr algn="ctr">
              <a:buFont typeface="Wingdings" pitchFamily="2" charset="2"/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None/>
            </a:pPr>
            <a:endParaRPr lang="en-US" sz="2000" dirty="0">
              <a:solidFill>
                <a:srgbClr val="D63232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None/>
            </a:pPr>
            <a:endParaRPr lang="en-US" sz="2000" dirty="0" smtClean="0">
              <a:solidFill>
                <a:srgbClr val="D63232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None/>
            </a:pPr>
            <a:endParaRPr lang="en-US" sz="2000" dirty="0">
              <a:solidFill>
                <a:srgbClr val="D63232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None/>
            </a:pPr>
            <a:endParaRPr lang="en-US" sz="2000" dirty="0" smtClean="0">
              <a:solidFill>
                <a:srgbClr val="D63232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None/>
            </a:pPr>
            <a:endParaRPr lang="en-US" sz="2000" dirty="0">
              <a:solidFill>
                <a:srgbClr val="D63232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None/>
            </a:pPr>
            <a:endParaRPr lang="en-US" sz="2000" dirty="0" smtClean="0">
              <a:solidFill>
                <a:srgbClr val="D63232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None/>
            </a:pPr>
            <a:endParaRPr lang="en-US" sz="2000" dirty="0">
              <a:solidFill>
                <a:srgbClr val="D63232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None/>
            </a:pPr>
            <a:endParaRPr lang="en-US" sz="2000" dirty="0" smtClean="0">
              <a:solidFill>
                <a:srgbClr val="D63232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1600" dirty="0" smtClean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16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1600" dirty="0" smtClean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1600" dirty="0" smtClean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16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5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1200" dirty="0" smtClean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12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6" y="2315709"/>
            <a:ext cx="2549001" cy="226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4994" y="4646777"/>
            <a:ext cx="279427" cy="2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14994" y="5787176"/>
            <a:ext cx="279427" cy="2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48096" y="3107149"/>
            <a:ext cx="1589622" cy="47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 smtClean="0">
                <a:solidFill>
                  <a:schemeClr val="tx2"/>
                </a:solidFill>
              </a:rPr>
              <a:t>Experimentally Observed</a:t>
            </a:r>
            <a:endParaRPr lang="en-US" sz="1400" baseline="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49367" y="4997180"/>
            <a:ext cx="1592163" cy="54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 smtClean="0">
                <a:solidFill>
                  <a:schemeClr val="tx2"/>
                </a:solidFill>
              </a:rPr>
              <a:t>Computed Structure Factor</a:t>
            </a:r>
            <a:endParaRPr lang="en-US" sz="1400" baseline="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500" y="1976450"/>
            <a:ext cx="3343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Arial" pitchFamily="34" charset="0"/>
              </a:rPr>
              <a:t>(</a:t>
            </a:r>
            <a:r>
              <a:rPr lang="en-US" dirty="0" err="1">
                <a:cs typeface="Arial" pitchFamily="34" charset="0"/>
              </a:rPr>
              <a:t>Bristowe</a:t>
            </a:r>
            <a:r>
              <a:rPr lang="en-US" dirty="0">
                <a:cs typeface="Arial" pitchFamily="34" charset="0"/>
              </a:rPr>
              <a:t> and Sass, </a:t>
            </a:r>
            <a:r>
              <a:rPr lang="en-US" dirty="0" smtClean="0">
                <a:cs typeface="Arial" pitchFamily="34" charset="0"/>
              </a:rPr>
              <a:t>1980)</a:t>
            </a:r>
            <a:endParaRPr lang="en-US" dirty="0"/>
          </a:p>
        </p:txBody>
      </p:sp>
      <p:sp>
        <p:nvSpPr>
          <p:cNvPr id="47" name="Right Arrow 46"/>
          <p:cNvSpPr/>
          <p:nvPr/>
        </p:nvSpPr>
        <p:spPr>
          <a:xfrm flipH="1">
            <a:off x="3238500" y="1541780"/>
            <a:ext cx="2324100" cy="1600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613063" y="1630680"/>
            <a:ext cx="3378537" cy="4480560"/>
            <a:chOff x="4978063" y="1828800"/>
            <a:chExt cx="3378537" cy="4480560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4978400" y="1828800"/>
              <a:ext cx="3374136" cy="4480560"/>
            </a:xfrm>
            <a:prstGeom prst="roundRect">
              <a:avLst>
                <a:gd name="adj" fmla="val 6055"/>
              </a:avLst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en-US" sz="1600" b="1" baseline="0" dirty="0" err="1" smtClean="0">
                  <a:latin typeface="Arial" pitchFamily="34" charset="0"/>
                  <a:cs typeface="Arial" pitchFamily="34" charset="0"/>
                </a:rPr>
                <a:t>Nanocrystaline</a:t>
              </a:r>
              <a:r>
                <a:rPr lang="en-US" sz="1600" b="1" baseline="0" dirty="0" smtClean="0">
                  <a:latin typeface="Arial" pitchFamily="34" charset="0"/>
                  <a:cs typeface="Arial" pitchFamily="34" charset="0"/>
                </a:rPr>
                <a:t> Ni</a:t>
              </a:r>
              <a:endParaRPr lang="en-US" sz="1600" b="1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6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6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6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6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6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61247" y="4011288"/>
              <a:ext cx="2201654" cy="2110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" name="Group 37"/>
            <p:cNvGrpSpPr/>
            <p:nvPr/>
          </p:nvGrpSpPr>
          <p:grpSpPr>
            <a:xfrm>
              <a:off x="5648467" y="2626973"/>
              <a:ext cx="2512897" cy="1254729"/>
              <a:chOff x="5608278" y="1785946"/>
              <a:chExt cx="2743200" cy="1369441"/>
            </a:xfrm>
          </p:grpSpPr>
          <p:pic>
            <p:nvPicPr>
              <p:cNvPr id="39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633"/>
              <a:stretch/>
            </p:blipFill>
            <p:spPr bwMode="auto">
              <a:xfrm rot="16200000">
                <a:off x="6295157" y="1099067"/>
                <a:ext cx="1369441" cy="274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5634260" y="2915811"/>
                <a:ext cx="382156" cy="2015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</a:rPr>
                  <a:t>5 nm</a:t>
                </a:r>
                <a:endParaRPr 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979708" y="2923748"/>
                <a:ext cx="468852" cy="2015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</a:rPr>
                  <a:t>12 nm</a:t>
                </a:r>
                <a:endParaRPr lang="en-US" sz="12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4978063" y="2161870"/>
              <a:ext cx="33785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cs typeface="Arial" pitchFamily="34" charset="0"/>
                </a:rPr>
                <a:t>(</a:t>
              </a:r>
              <a:r>
                <a:rPr lang="en-US" dirty="0" err="1">
                  <a:cs typeface="Arial" pitchFamily="34" charset="0"/>
                </a:rPr>
                <a:t>Derlet</a:t>
              </a:r>
              <a:r>
                <a:rPr lang="en-US" dirty="0">
                  <a:cs typeface="Arial" pitchFamily="34" charset="0"/>
                </a:rPr>
                <a:t> et al, 2005)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4704904" y="4782091"/>
              <a:ext cx="15896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aseline="0" dirty="0" smtClean="0">
                  <a:solidFill>
                    <a:schemeClr val="tx2"/>
                  </a:solidFill>
                </a:rPr>
                <a:t>Debye</a:t>
              </a:r>
              <a:r>
                <a:rPr lang="en-US" sz="1400" dirty="0" smtClean="0">
                  <a:solidFill>
                    <a:schemeClr val="tx2"/>
                  </a:solidFill>
                </a:rPr>
                <a:t> Scattering Equation</a:t>
              </a:r>
              <a:endParaRPr lang="en-US" sz="1400" baseline="0" dirty="0">
                <a:solidFill>
                  <a:schemeClr val="tx2"/>
                </a:solidFill>
              </a:endParaRPr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606800" y="3053080"/>
            <a:ext cx="2324100" cy="1600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 bwMode="auto">
          <a:xfrm>
            <a:off x="260350" y="949568"/>
            <a:ext cx="865822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endParaRPr lang="en-US" sz="2400" kern="0" baseline="0" dirty="0" smtClean="0"/>
          </a:p>
        </p:txBody>
      </p:sp>
      <p:sp>
        <p:nvSpPr>
          <p:cNvPr id="48" name="Left-Right Arrow 47"/>
          <p:cNvSpPr/>
          <p:nvPr/>
        </p:nvSpPr>
        <p:spPr>
          <a:xfrm>
            <a:off x="3251200" y="4742180"/>
            <a:ext cx="2692400" cy="160020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464559" y="2057400"/>
            <a:ext cx="2524761" cy="42164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kern="0" dirty="0" smtClean="0">
                <a:solidFill>
                  <a:srgbClr val="730E00"/>
                </a:solidFill>
              </a:rPr>
              <a:t>Required knowledge      of crystal structure.</a:t>
            </a:r>
          </a:p>
          <a:p>
            <a:r>
              <a:rPr lang="en-US" sz="1600" kern="0" dirty="0" smtClean="0">
                <a:solidFill>
                  <a:srgbClr val="730E00"/>
                </a:solidFill>
              </a:rPr>
              <a:t/>
            </a:r>
            <a:br>
              <a:rPr lang="en-US" sz="1600" kern="0" dirty="0" smtClean="0">
                <a:solidFill>
                  <a:srgbClr val="730E00"/>
                </a:solidFill>
              </a:rPr>
            </a:br>
            <a:endParaRPr lang="en-US" sz="1600" kern="0" dirty="0" smtClean="0">
              <a:solidFill>
                <a:srgbClr val="730E00"/>
              </a:solidFill>
            </a:endParaRPr>
          </a:p>
          <a:p>
            <a:endParaRPr lang="en-US" sz="1600" kern="0" dirty="0" smtClean="0">
              <a:solidFill>
                <a:srgbClr val="730E00"/>
              </a:solidFill>
            </a:endParaRPr>
          </a:p>
          <a:p>
            <a:endParaRPr lang="en-US" sz="1600" kern="0" dirty="0" smtClean="0">
              <a:solidFill>
                <a:srgbClr val="730E00"/>
              </a:solidFill>
            </a:endParaRPr>
          </a:p>
          <a:p>
            <a:pPr marL="174625"/>
            <a:r>
              <a:rPr lang="en-US" sz="1600" kern="0" dirty="0" smtClean="0">
                <a:solidFill>
                  <a:srgbClr val="730E00"/>
                </a:solidFill>
              </a:rPr>
              <a:t>Produced only XRD patterns</a:t>
            </a:r>
          </a:p>
          <a:p>
            <a:endParaRPr lang="en-US" sz="1600" kern="0" dirty="0" smtClean="0">
              <a:solidFill>
                <a:srgbClr val="730E00"/>
              </a:solidFill>
            </a:endParaRPr>
          </a:p>
          <a:p>
            <a:endParaRPr lang="en-US" sz="1600" kern="0" dirty="0" smtClean="0">
              <a:solidFill>
                <a:srgbClr val="730E00"/>
              </a:solidFill>
            </a:endParaRPr>
          </a:p>
          <a:p>
            <a:endParaRPr lang="en-US" sz="1600" kern="0" dirty="0" smtClean="0">
              <a:solidFill>
                <a:srgbClr val="730E00"/>
              </a:solidFill>
            </a:endParaRPr>
          </a:p>
          <a:p>
            <a:endParaRPr lang="en-US" sz="2400" kern="0" dirty="0" smtClean="0">
              <a:solidFill>
                <a:srgbClr val="730E00"/>
              </a:solidFill>
            </a:endParaRPr>
          </a:p>
          <a:p>
            <a:endParaRPr lang="en-US" sz="1600" kern="0" dirty="0" smtClean="0">
              <a:solidFill>
                <a:srgbClr val="730E00"/>
              </a:solidFill>
            </a:endParaRPr>
          </a:p>
          <a:p>
            <a:r>
              <a:rPr lang="en-US" sz="1600" kern="0" dirty="0" smtClean="0">
                <a:solidFill>
                  <a:srgbClr val="730E00"/>
                </a:solidFill>
              </a:rPr>
              <a:t>Limited Implementation</a:t>
            </a:r>
            <a:endParaRPr lang="en-US" sz="1600" dirty="0">
              <a:solidFill>
                <a:srgbClr val="730E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8120" y="902315"/>
            <a:ext cx="8785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kern="0" dirty="0" smtClean="0"/>
              <a:t>Previous studies have paved the way to the current virtual diffraction algorithm and implementation:</a:t>
            </a:r>
            <a:endParaRPr lang="en-US" kern="0" dirty="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" t="3415" r="4231" b="3417"/>
          <a:stretch/>
        </p:blipFill>
        <p:spPr bwMode="auto">
          <a:xfrm rot="21540000">
            <a:off x="1330391" y="4824502"/>
            <a:ext cx="1483212" cy="104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1169765" y="4646777"/>
            <a:ext cx="279427" cy="2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1169765" y="5787176"/>
            <a:ext cx="279427" cy="2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1310693" y="2882137"/>
            <a:ext cx="909961" cy="2973463"/>
            <a:chOff x="1310693" y="3080257"/>
            <a:chExt cx="909961" cy="2973463"/>
          </a:xfrm>
          <a:effectLst/>
        </p:grpSpPr>
        <p:sp>
          <p:nvSpPr>
            <p:cNvPr id="5" name="Oval 4"/>
            <p:cNvSpPr/>
            <p:nvPr/>
          </p:nvSpPr>
          <p:spPr bwMode="auto">
            <a:xfrm>
              <a:off x="1916596" y="3427887"/>
              <a:ext cx="293398" cy="293398"/>
            </a:xfrm>
            <a:prstGeom prst="ellipse">
              <a:avLst/>
            </a:prstGeom>
            <a:noFill/>
            <a:ln w="38100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Ø"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565822" y="5530984"/>
              <a:ext cx="293398" cy="293398"/>
            </a:xfrm>
            <a:prstGeom prst="ellipse">
              <a:avLst/>
            </a:prstGeom>
            <a:noFill/>
            <a:ln w="38100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Ø"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1927256" y="3080257"/>
              <a:ext cx="293398" cy="293398"/>
            </a:xfrm>
            <a:prstGeom prst="ellipse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Ø"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542739" y="3433792"/>
              <a:ext cx="293398" cy="293398"/>
            </a:xfrm>
            <a:prstGeom prst="ellipse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Ø"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328917" y="5250065"/>
              <a:ext cx="293398" cy="293398"/>
            </a:xfrm>
            <a:prstGeom prst="ellipse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Ø"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1310693" y="5760322"/>
              <a:ext cx="293398" cy="293398"/>
            </a:xfrm>
            <a:prstGeom prst="ellipse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Ø"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1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Virtual Diffraction from 10,000 ft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3413760"/>
            <a:ext cx="8483600" cy="2325565"/>
          </a:xfrm>
        </p:spPr>
        <p:txBody>
          <a:bodyPr/>
          <a:lstStyle/>
          <a:p>
            <a:pPr marL="457200" indent="-457200">
              <a:buAutoNum type="arabicPeriod" startAt="2"/>
              <a:tabLst>
                <a:tab pos="457200" algn="l"/>
              </a:tabLst>
            </a:pPr>
            <a:r>
              <a:rPr lang="en-US" sz="2000" dirty="0" smtClean="0"/>
              <a:t>Compute diffraction intensities at each point on the reciprocal space mesh using the structure factor equations</a:t>
            </a:r>
          </a:p>
          <a:p>
            <a:pPr marL="685800" lvl="1" indent="-228600">
              <a:buFont typeface="Courier New" pitchFamily="49" charset="0"/>
              <a:buChar char="o"/>
            </a:pPr>
            <a:r>
              <a:rPr lang="en-US" b="0" dirty="0" smtClean="0"/>
              <a:t>Compute structure factor for all atoms within the simulation.</a:t>
            </a:r>
          </a:p>
          <a:p>
            <a:pPr marL="0" lvl="3" indent="0">
              <a:spcBef>
                <a:spcPts val="600"/>
              </a:spcBef>
              <a:buSzTx/>
              <a:buNone/>
              <a:tabLst>
                <a:tab pos="457200" algn="l"/>
              </a:tabLst>
            </a:pPr>
            <a:endParaRPr lang="en-US" sz="2000" dirty="0" smtClean="0"/>
          </a:p>
          <a:p>
            <a:pPr marL="0" indent="0">
              <a:buNone/>
              <a:tabLst>
                <a:tab pos="457200" algn="l"/>
              </a:tabLst>
            </a:pPr>
            <a:r>
              <a:rPr lang="en-US" sz="2000" dirty="0" smtClean="0"/>
              <a:t>3.	Analysis and visualization of diffraction intensities to produce </a:t>
            </a:r>
          </a:p>
          <a:p>
            <a:pPr marL="685800" lvl="2">
              <a:buFont typeface="Courier New" panose="02070309020205020404" pitchFamily="49" charset="0"/>
              <a:buChar char="o"/>
            </a:pPr>
            <a:r>
              <a:rPr lang="en-US" b="0" dirty="0" smtClean="0"/>
              <a:t>X-ray </a:t>
            </a:r>
            <a:r>
              <a:rPr lang="en-US" b="0" dirty="0">
                <a:ea typeface="ＭＳ Ｐゴシック" pitchFamily="34" charset="-128"/>
                <a:cs typeface="+mn-cs"/>
              </a:rPr>
              <a:t>diffraction</a:t>
            </a:r>
            <a:r>
              <a:rPr lang="en-US" b="0" dirty="0"/>
              <a:t> line profiles (XRD)</a:t>
            </a:r>
          </a:p>
          <a:p>
            <a:pPr marL="685800" lvl="1" indent="-228600">
              <a:buFont typeface="Courier New" panose="02070309020205020404" pitchFamily="49" charset="0"/>
              <a:buChar char="o"/>
            </a:pPr>
            <a:r>
              <a:rPr lang="en-US" b="0" dirty="0" smtClean="0"/>
              <a:t>Selected </a:t>
            </a:r>
            <a:r>
              <a:rPr lang="en-US" b="0" dirty="0"/>
              <a:t>area electron diffraction patterns (</a:t>
            </a:r>
            <a:r>
              <a:rPr lang="en-US" b="0" dirty="0" smtClean="0"/>
              <a:t>SAED)</a:t>
            </a:r>
          </a:p>
        </p:txBody>
      </p:sp>
      <p:pic>
        <p:nvPicPr>
          <p:cNvPr id="5" name="Picture 2" descr="D:\sxc033\Research\Writings\2013 MSMSE\Figure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1022412"/>
            <a:ext cx="2527300" cy="223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56064" y="962661"/>
            <a:ext cx="4773136" cy="247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US" sz="2000" b="1" kern="0" baseline="0" dirty="0" smtClean="0"/>
              <a:t>Create a mesh of reciprocal space</a:t>
            </a:r>
          </a:p>
          <a:p>
            <a:pPr marL="685800" lvl="2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2000" kern="0" baseline="0" dirty="0" smtClean="0"/>
              <a:t>3D rectilinear mesh but with spherical boundary conditions.</a:t>
            </a:r>
          </a:p>
          <a:p>
            <a:pPr marL="685800" lvl="2"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sz="2000" kern="0" baseline="0" dirty="0" smtClean="0"/>
              <a:t>Ultrafine resolution eliminates any need for prior knowledge of the crystal structure.</a:t>
            </a:r>
            <a:endParaRPr lang="en-US" sz="2000" kern="0" baseline="0" dirty="0"/>
          </a:p>
        </p:txBody>
      </p:sp>
      <p:pic>
        <p:nvPicPr>
          <p:cNvPr id="7" name="Picture 2" descr="D:\sxc033\Research\Conferences_Presentations\2014-APS\Images\ReciprocalSpace0002.tif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9" t="28450" r="23222" b="19783"/>
          <a:stretch/>
        </p:blipFill>
        <p:spPr bwMode="auto">
          <a:xfrm>
            <a:off x="7181850" y="1326103"/>
            <a:ext cx="1962150" cy="16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256065" y="1159327"/>
            <a:ext cx="7267450" cy="3689476"/>
            <a:chOff x="256065" y="1159327"/>
            <a:chExt cx="7267450" cy="3689476"/>
          </a:xfrm>
        </p:grpSpPr>
        <p:cxnSp>
          <p:nvCxnSpPr>
            <p:cNvPr id="9" name="Elbow Connector 8"/>
            <p:cNvCxnSpPr/>
            <p:nvPr/>
          </p:nvCxnSpPr>
          <p:spPr>
            <a:xfrm rot="16200000" flipH="1">
              <a:off x="-699284" y="2114676"/>
              <a:ext cx="3516090" cy="1605392"/>
            </a:xfrm>
            <a:prstGeom prst="bentConnector3">
              <a:avLst>
                <a:gd name="adj1" fmla="val 100000"/>
              </a:avLst>
            </a:prstGeom>
            <a:ln w="38100">
              <a:solidFill>
                <a:srgbClr val="730E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861458" y="4479471"/>
              <a:ext cx="5662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730E00"/>
                  </a:solidFill>
                </a:rPr>
                <a:t>Implemented into the LAMMPS MD code</a:t>
              </a:r>
              <a:endParaRPr lang="en-US" b="1" dirty="0">
                <a:solidFill>
                  <a:srgbClr val="730E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89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b="1" dirty="0" smtClean="0">
                <a:effectLst/>
                <a:latin typeface="Arial"/>
              </a:rPr>
              <a:t>Diffraction Intensity Computation</a:t>
            </a:r>
            <a:endParaRPr lang="en-US" sz="2000" dirty="0"/>
          </a:p>
        </p:txBody>
      </p:sp>
      <p:sp>
        <p:nvSpPr>
          <p:cNvPr id="76" name="Rounded Rectangle 75"/>
          <p:cNvSpPr/>
          <p:nvPr/>
        </p:nvSpPr>
        <p:spPr bwMode="auto">
          <a:xfrm>
            <a:off x="4572000" y="4349749"/>
            <a:ext cx="4343399" cy="2019899"/>
          </a:xfrm>
          <a:prstGeom prst="roundRect">
            <a:avLst/>
          </a:prstGeom>
          <a:solidFill>
            <a:srgbClr val="730E00">
              <a:alpha val="27000"/>
            </a:srgbClr>
          </a:solidFill>
          <a:ln w="12700" cap="flat" cmpd="sng" algn="ctr">
            <a:solidFill>
              <a:srgbClr val="81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171700" marR="0" lvl="0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</a:endParaRPr>
          </a:p>
          <a:p>
            <a:pPr marL="2171700" marR="0" lvl="0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rPr>
              <a:t>All atoms are sampled at each reciprocal point.</a:t>
            </a:r>
          </a:p>
        </p:txBody>
      </p:sp>
      <p:sp>
        <p:nvSpPr>
          <p:cNvPr id="77" name="Content Placeholder 2"/>
          <p:cNvSpPr txBox="1">
            <a:spLocks/>
          </p:cNvSpPr>
          <p:nvPr/>
        </p:nvSpPr>
        <p:spPr bwMode="auto">
          <a:xfrm>
            <a:off x="457200" y="936752"/>
            <a:ext cx="8229600" cy="81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 each reciprocal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lattice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 the diffraction intensity is calculated utilizing the structure factor equation,</a:t>
            </a:r>
          </a:p>
        </p:txBody>
      </p:sp>
      <p:pic>
        <p:nvPicPr>
          <p:cNvPr id="79" name="Picture 78" descr="D:\sxc033\Research\Conferences_Presentations\2014-APS\Images\AllAtoms.tif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5" t="22685" r="20602" b="23611"/>
          <a:stretch/>
        </p:blipFill>
        <p:spPr bwMode="auto">
          <a:xfrm>
            <a:off x="4727230" y="4159848"/>
            <a:ext cx="23336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D:\sxc033\Research\Conferences_Presentations\2014-APS\Images\ReciprocalSpace0002.tif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9" t="28450" r="23222" b="19783"/>
          <a:stretch/>
        </p:blipFill>
        <p:spPr bwMode="auto">
          <a:xfrm>
            <a:off x="5629275" y="1805939"/>
            <a:ext cx="2476500" cy="213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5575300" y="145506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baseline="0" dirty="0" smtClean="0">
                <a:solidFill>
                  <a:prstClr val="black"/>
                </a:solidFill>
                <a:latin typeface="Arial"/>
                <a:ea typeface="+mn-ea"/>
              </a:rPr>
              <a:t>Sampled Reciprocal Space</a:t>
            </a:r>
            <a:endParaRPr lang="en-US" sz="1600" b="1" baseline="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grpSp>
        <p:nvGrpSpPr>
          <p:cNvPr id="3" name="Group 65"/>
          <p:cNvGrpSpPr/>
          <p:nvPr/>
        </p:nvGrpSpPr>
        <p:grpSpPr>
          <a:xfrm>
            <a:off x="5855597" y="2273300"/>
            <a:ext cx="762000" cy="2051054"/>
            <a:chOff x="9549936" y="2679704"/>
            <a:chExt cx="762000" cy="2377440"/>
          </a:xfrm>
        </p:grpSpPr>
        <p:sp>
          <p:nvSpPr>
            <p:cNvPr id="85" name="Freeform 84"/>
            <p:cNvSpPr/>
            <p:nvPr/>
          </p:nvSpPr>
          <p:spPr bwMode="auto">
            <a:xfrm>
              <a:off x="9549936" y="3228344"/>
              <a:ext cx="762000" cy="1828800"/>
            </a:xfrm>
            <a:custGeom>
              <a:avLst/>
              <a:gdLst>
                <a:gd name="connsiteX0" fmla="*/ 0 w 762000"/>
                <a:gd name="connsiteY0" fmla="*/ 1981200 h 1981200"/>
                <a:gd name="connsiteX1" fmla="*/ 381000 w 762000"/>
                <a:gd name="connsiteY1" fmla="*/ 381000 h 1981200"/>
                <a:gd name="connsiteX2" fmla="*/ 762000 w 762000"/>
                <a:gd name="connsiteY2" fmla="*/ 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1981200">
                  <a:moveTo>
                    <a:pt x="0" y="1981200"/>
                  </a:moveTo>
                  <a:cubicBezTo>
                    <a:pt x="127000" y="1346200"/>
                    <a:pt x="254000" y="711200"/>
                    <a:pt x="381000" y="381000"/>
                  </a:cubicBezTo>
                  <a:cubicBezTo>
                    <a:pt x="508000" y="50800"/>
                    <a:pt x="635000" y="25400"/>
                    <a:pt x="762000" y="0"/>
                  </a:cubicBezTo>
                </a:path>
              </a:pathLst>
            </a:cu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9549936" y="2862584"/>
              <a:ext cx="762000" cy="2194560"/>
            </a:xfrm>
            <a:custGeom>
              <a:avLst/>
              <a:gdLst>
                <a:gd name="connsiteX0" fmla="*/ 0 w 762000"/>
                <a:gd name="connsiteY0" fmla="*/ 1981200 h 1981200"/>
                <a:gd name="connsiteX1" fmla="*/ 381000 w 762000"/>
                <a:gd name="connsiteY1" fmla="*/ 381000 h 1981200"/>
                <a:gd name="connsiteX2" fmla="*/ 762000 w 762000"/>
                <a:gd name="connsiteY2" fmla="*/ 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1981200">
                  <a:moveTo>
                    <a:pt x="0" y="1981200"/>
                  </a:moveTo>
                  <a:cubicBezTo>
                    <a:pt x="127000" y="1346200"/>
                    <a:pt x="254000" y="711200"/>
                    <a:pt x="381000" y="381000"/>
                  </a:cubicBezTo>
                  <a:cubicBezTo>
                    <a:pt x="508000" y="50800"/>
                    <a:pt x="635000" y="25400"/>
                    <a:pt x="762000" y="0"/>
                  </a:cubicBezTo>
                </a:path>
              </a:pathLst>
            </a:cu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9549936" y="3045464"/>
              <a:ext cx="762000" cy="2011680"/>
            </a:xfrm>
            <a:custGeom>
              <a:avLst/>
              <a:gdLst>
                <a:gd name="connsiteX0" fmla="*/ 0 w 762000"/>
                <a:gd name="connsiteY0" fmla="*/ 1981200 h 1981200"/>
                <a:gd name="connsiteX1" fmla="*/ 381000 w 762000"/>
                <a:gd name="connsiteY1" fmla="*/ 381000 h 1981200"/>
                <a:gd name="connsiteX2" fmla="*/ 762000 w 762000"/>
                <a:gd name="connsiteY2" fmla="*/ 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1981200">
                  <a:moveTo>
                    <a:pt x="0" y="1981200"/>
                  </a:moveTo>
                  <a:cubicBezTo>
                    <a:pt x="127000" y="1346200"/>
                    <a:pt x="254000" y="711200"/>
                    <a:pt x="381000" y="381000"/>
                  </a:cubicBezTo>
                  <a:cubicBezTo>
                    <a:pt x="508000" y="50800"/>
                    <a:pt x="635000" y="25400"/>
                    <a:pt x="762000" y="0"/>
                  </a:cubicBezTo>
                </a:path>
              </a:pathLst>
            </a:cu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9549936" y="3411224"/>
              <a:ext cx="762000" cy="1645920"/>
            </a:xfrm>
            <a:custGeom>
              <a:avLst/>
              <a:gdLst>
                <a:gd name="connsiteX0" fmla="*/ 0 w 762000"/>
                <a:gd name="connsiteY0" fmla="*/ 1981200 h 1981200"/>
                <a:gd name="connsiteX1" fmla="*/ 381000 w 762000"/>
                <a:gd name="connsiteY1" fmla="*/ 381000 h 1981200"/>
                <a:gd name="connsiteX2" fmla="*/ 762000 w 762000"/>
                <a:gd name="connsiteY2" fmla="*/ 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1981200">
                  <a:moveTo>
                    <a:pt x="0" y="1981200"/>
                  </a:moveTo>
                  <a:cubicBezTo>
                    <a:pt x="127000" y="1346200"/>
                    <a:pt x="254000" y="711200"/>
                    <a:pt x="381000" y="381000"/>
                  </a:cubicBezTo>
                  <a:cubicBezTo>
                    <a:pt x="508000" y="50800"/>
                    <a:pt x="635000" y="25400"/>
                    <a:pt x="762000" y="0"/>
                  </a:cubicBezTo>
                </a:path>
              </a:pathLst>
            </a:cu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9549936" y="2679704"/>
              <a:ext cx="762000" cy="2377440"/>
            </a:xfrm>
            <a:custGeom>
              <a:avLst/>
              <a:gdLst>
                <a:gd name="connsiteX0" fmla="*/ 0 w 762000"/>
                <a:gd name="connsiteY0" fmla="*/ 1981200 h 1981200"/>
                <a:gd name="connsiteX1" fmla="*/ 381000 w 762000"/>
                <a:gd name="connsiteY1" fmla="*/ 381000 h 1981200"/>
                <a:gd name="connsiteX2" fmla="*/ 762000 w 762000"/>
                <a:gd name="connsiteY2" fmla="*/ 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1981200">
                  <a:moveTo>
                    <a:pt x="0" y="1981200"/>
                  </a:moveTo>
                  <a:cubicBezTo>
                    <a:pt x="127000" y="1346200"/>
                    <a:pt x="254000" y="711200"/>
                    <a:pt x="381000" y="381000"/>
                  </a:cubicBezTo>
                  <a:cubicBezTo>
                    <a:pt x="508000" y="50800"/>
                    <a:pt x="635000" y="25400"/>
                    <a:pt x="762000" y="0"/>
                  </a:cubicBezTo>
                </a:path>
              </a:pathLst>
            </a:cu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457200" y="3923866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baseline="0" dirty="0">
                <a:solidFill>
                  <a:prstClr val="black"/>
                </a:solidFill>
                <a:latin typeface="Arial"/>
                <a:ea typeface="+mn-ea"/>
              </a:rPr>
              <a:t>Structure Factor:</a:t>
            </a:r>
          </a:p>
        </p:txBody>
      </p:sp>
      <p:cxnSp>
        <p:nvCxnSpPr>
          <p:cNvPr id="93" name="Elbow Connector 92"/>
          <p:cNvCxnSpPr/>
          <p:nvPr/>
        </p:nvCxnSpPr>
        <p:spPr bwMode="auto">
          <a:xfrm>
            <a:off x="3474720" y="4937760"/>
            <a:ext cx="1074420" cy="205740"/>
          </a:xfrm>
          <a:prstGeom prst="bentConnector3">
            <a:avLst>
              <a:gd name="adj1" fmla="val 1064"/>
            </a:avLst>
          </a:prstGeom>
          <a:noFill/>
          <a:ln w="25400" cap="flat" cmpd="sng" algn="ctr">
            <a:solidFill>
              <a:srgbClr val="730E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4" name="TextBox 93"/>
          <p:cNvSpPr txBox="1"/>
          <p:nvPr/>
        </p:nvSpPr>
        <p:spPr>
          <a:xfrm>
            <a:off x="7721600" y="3047851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>
                <a:solidFill>
                  <a:prstClr val="black"/>
                </a:solidFill>
                <a:latin typeface="Arial"/>
                <a:ea typeface="+mn-ea"/>
              </a:rPr>
              <a:t>~10-100M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>
                <a:solidFill>
                  <a:prstClr val="black"/>
                </a:solidFill>
                <a:latin typeface="Arial"/>
                <a:ea typeface="+mn-ea"/>
              </a:rPr>
              <a:t>   Relp</a:t>
            </a:r>
            <a:endParaRPr lang="en-US" sz="1800" baseline="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23565" y="4010500"/>
            <a:ext cx="181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>
                <a:solidFill>
                  <a:prstClr val="black"/>
                </a:solidFill>
                <a:latin typeface="Arial"/>
                <a:ea typeface="+mn-ea"/>
              </a:rPr>
              <a:t>~1-10M Atoms</a:t>
            </a:r>
            <a:endParaRPr lang="en-US" sz="1800" baseline="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grpSp>
        <p:nvGrpSpPr>
          <p:cNvPr id="4" name="Group 29"/>
          <p:cNvGrpSpPr/>
          <p:nvPr/>
        </p:nvGrpSpPr>
        <p:grpSpPr>
          <a:xfrm>
            <a:off x="191530" y="1760220"/>
            <a:ext cx="3892790" cy="2363702"/>
            <a:chOff x="222801" y="1764720"/>
            <a:chExt cx="2766180" cy="2363702"/>
          </a:xfrm>
        </p:grpSpPr>
        <p:sp>
          <p:nvSpPr>
            <p:cNvPr id="97" name="Rounded Rectangle 96"/>
            <p:cNvSpPr/>
            <p:nvPr/>
          </p:nvSpPr>
          <p:spPr bwMode="auto">
            <a:xfrm>
              <a:off x="1981033" y="1764720"/>
              <a:ext cx="1007948" cy="594361"/>
            </a:xfrm>
            <a:prstGeom prst="roundRect">
              <a:avLst/>
            </a:prstGeom>
            <a:noFill/>
            <a:ln w="25400" cap="flat" cmpd="sng" algn="ctr">
              <a:solidFill>
                <a:srgbClr val="730E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5" dist="40640" dir="5400000" algn="ctr" rotWithShape="0">
                <a:sysClr val="windowText" lastClr="000000">
                  <a:alpha val="38000"/>
                </a:sys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cxnSp>
          <p:nvCxnSpPr>
            <p:cNvPr id="98" name="Elbow Connector 31"/>
            <p:cNvCxnSpPr>
              <a:stCxn id="97" idx="2"/>
            </p:cNvCxnSpPr>
            <p:nvPr/>
          </p:nvCxnSpPr>
          <p:spPr bwMode="auto">
            <a:xfrm rot="5400000">
              <a:off x="1244655" y="1337227"/>
              <a:ext cx="218499" cy="2262207"/>
            </a:xfrm>
            <a:prstGeom prst="bentConnector2">
              <a:avLst/>
            </a:prstGeom>
            <a:noFill/>
            <a:ln w="25400" cap="flat" cmpd="sng" algn="ctr">
              <a:solidFill>
                <a:srgbClr val="730E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9" name="Elbow Connector 98"/>
            <p:cNvCxnSpPr/>
            <p:nvPr/>
          </p:nvCxnSpPr>
          <p:spPr bwMode="auto">
            <a:xfrm rot="16200000" flipH="1">
              <a:off x="-437592" y="3238539"/>
              <a:ext cx="1556077" cy="223690"/>
            </a:xfrm>
            <a:prstGeom prst="bentConnector3">
              <a:avLst>
                <a:gd name="adj1" fmla="val 100019"/>
              </a:avLst>
            </a:prstGeom>
            <a:noFill/>
            <a:ln w="25400" cap="flat" cmpd="sng" algn="ctr">
              <a:solidFill>
                <a:srgbClr val="730E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457325" y="1844040"/>
          <a:ext cx="26416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Equation" r:id="rId5" imgW="1409700" imgH="228600" progId="Equation.3">
                  <p:embed/>
                </p:oleObj>
              </mc:Choice>
              <mc:Fallback>
                <p:oleObj name="Equation" r:id="rId5" imgW="1409700" imgH="2286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1844040"/>
                        <a:ext cx="26416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1172845" y="2629853"/>
            <a:ext cx="4176395" cy="923290"/>
            <a:chOff x="1165225" y="2660333"/>
            <a:chExt cx="4176395" cy="923290"/>
          </a:xfrm>
        </p:grpSpPr>
        <p:sp>
          <p:nvSpPr>
            <p:cNvPr id="27" name="Content Placeholder 2"/>
            <p:cNvSpPr txBox="1">
              <a:spLocks/>
            </p:cNvSpPr>
            <p:nvPr/>
          </p:nvSpPr>
          <p:spPr bwMode="auto">
            <a:xfrm>
              <a:off x="1493520" y="2681732"/>
              <a:ext cx="3848100" cy="812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 Lorentz-Polarization Factor (only XRD)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noProof="0" dirty="0" smtClean="0">
                  <a:solidFill>
                    <a:sysClr val="windowText" lastClr="000000"/>
                  </a:solidFill>
                  <a:latin typeface="Arial"/>
                </a:rPr>
                <a:t>= Structure Facture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 Reciprocal</a:t>
              </a:r>
              <a:r>
                <a:rPr kumimoji="0" lang="en-US" sz="1600" b="0" i="0" u="none" strike="noStrike" kern="0" cap="none" spc="0" normalizeH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Lattice Point (Relp)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aphicFrame>
          <p:nvGraphicFramePr>
            <p:cNvPr id="3075" name="Object 3"/>
            <p:cNvGraphicFramePr>
              <a:graphicFrameLocks noChangeAspect="1"/>
            </p:cNvGraphicFramePr>
            <p:nvPr/>
          </p:nvGraphicFramePr>
          <p:xfrm>
            <a:off x="1165225" y="2660333"/>
            <a:ext cx="4048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" name="Equation" r:id="rId7" imgW="215713" imgH="203024" progId="Equation.3">
                    <p:embed/>
                  </p:oleObj>
                </mc:Choice>
                <mc:Fallback>
                  <p:oleObj name="Equation" r:id="rId7" imgW="215713" imgH="203024" progId="Equation.3">
                    <p:embed/>
                    <p:pic>
                      <p:nvPicPr>
                        <p:cNvPr id="0" name="Picture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5225" y="2660333"/>
                          <a:ext cx="4048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" name="Object 4"/>
            <p:cNvGraphicFramePr>
              <a:graphicFrameLocks noChangeAspect="1"/>
            </p:cNvGraphicFramePr>
            <p:nvPr/>
          </p:nvGraphicFramePr>
          <p:xfrm>
            <a:off x="1243330" y="2984818"/>
            <a:ext cx="309563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8" name="Equation" r:id="rId9" imgW="164885" imgH="164885" progId="Equation.3">
                    <p:embed/>
                  </p:oleObj>
                </mc:Choice>
                <mc:Fallback>
                  <p:oleObj name="Equation" r:id="rId9" imgW="164885" imgH="164885" progId="Equation.3">
                    <p:embed/>
                    <p:pic>
                      <p:nvPicPr>
                        <p:cNvPr id="0" name="Picture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3330" y="2984818"/>
                          <a:ext cx="309563" cy="3095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" name="Object 5"/>
            <p:cNvGraphicFramePr>
              <a:graphicFrameLocks noChangeAspect="1"/>
            </p:cNvGraphicFramePr>
            <p:nvPr/>
          </p:nvGraphicFramePr>
          <p:xfrm>
            <a:off x="1231900" y="3274060"/>
            <a:ext cx="333375" cy="309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Equation" r:id="rId11" imgW="177492" imgH="164814" progId="Equation.3">
                    <p:embed/>
                  </p:oleObj>
                </mc:Choice>
                <mc:Fallback>
                  <p:oleObj name="Equation" r:id="rId11" imgW="177492" imgH="164814" progId="Equation.3">
                    <p:embed/>
                    <p:pic>
                      <p:nvPicPr>
                        <p:cNvPr id="0" name="Picture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1900" y="3274060"/>
                          <a:ext cx="333375" cy="3095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596583" y="4347528"/>
          <a:ext cx="323691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Equation" r:id="rId13" imgW="1726451" imgH="444307" progId="Equation.3">
                  <p:embed/>
                </p:oleObj>
              </mc:Choice>
              <mc:Fallback>
                <p:oleObj name="Equation" r:id="rId13" imgW="1726451" imgH="444307" progId="Equation.3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583" y="4347528"/>
                        <a:ext cx="3236912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886142" y="5226812"/>
            <a:ext cx="4128135" cy="985711"/>
            <a:chOff x="1213485" y="2681732"/>
            <a:chExt cx="4128135" cy="985711"/>
          </a:xfrm>
        </p:grpSpPr>
        <p:sp>
          <p:nvSpPr>
            <p:cNvPr id="35" name="Content Placeholder 2"/>
            <p:cNvSpPr txBox="1">
              <a:spLocks/>
            </p:cNvSpPr>
            <p:nvPr/>
          </p:nvSpPr>
          <p:spPr bwMode="auto">
            <a:xfrm>
              <a:off x="1493520" y="2681732"/>
              <a:ext cx="3848100" cy="812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 Number</a:t>
              </a:r>
              <a:r>
                <a:rPr kumimoji="0" lang="en-US" sz="16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of Atoms in Simulation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noProof="0" dirty="0" smtClean="0">
                  <a:solidFill>
                    <a:sysClr val="windowText" lastClr="000000"/>
                  </a:solidFill>
                  <a:latin typeface="Arial"/>
                </a:rPr>
                <a:t>= Atomic Scattering Factor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 Atom</a:t>
              </a:r>
              <a:r>
                <a:rPr kumimoji="0" lang="en-US" sz="1600" b="0" i="0" u="none" strike="noStrike" kern="0" cap="none" spc="0" normalizeH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Position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aphicFrame>
          <p:nvGraphicFramePr>
            <p:cNvPr id="36" name="Object 3"/>
            <p:cNvGraphicFramePr>
              <a:graphicFrameLocks noChangeAspect="1"/>
            </p:cNvGraphicFramePr>
            <p:nvPr/>
          </p:nvGraphicFramePr>
          <p:xfrm>
            <a:off x="1213485" y="2684780"/>
            <a:ext cx="309563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Equation" r:id="rId15" imgW="164814" imgH="177492" progId="Equation.3">
                    <p:embed/>
                  </p:oleObj>
                </mc:Choice>
                <mc:Fallback>
                  <p:oleObj name="Equation" r:id="rId15" imgW="164814" imgH="177492" progId="Equation.3">
                    <p:embed/>
                    <p:pic>
                      <p:nvPicPr>
                        <p:cNvPr id="0" name="Picture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3485" y="2684780"/>
                          <a:ext cx="309563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4"/>
            <p:cNvGraphicFramePr>
              <a:graphicFrameLocks noChangeAspect="1"/>
            </p:cNvGraphicFramePr>
            <p:nvPr/>
          </p:nvGraphicFramePr>
          <p:xfrm>
            <a:off x="1230948" y="2913380"/>
            <a:ext cx="333375" cy="452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Equation" r:id="rId17" imgW="177646" imgH="241091" progId="Equation.3">
                    <p:embed/>
                  </p:oleObj>
                </mc:Choice>
                <mc:Fallback>
                  <p:oleObj name="Equation" r:id="rId17" imgW="177646" imgH="241091" progId="Equation.3">
                    <p:embed/>
                    <p:pic>
                      <p:nvPicPr>
                        <p:cNvPr id="0" name="Picture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0948" y="2913380"/>
                          <a:ext cx="333375" cy="452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5"/>
            <p:cNvGraphicFramePr>
              <a:graphicFrameLocks noChangeAspect="1"/>
            </p:cNvGraphicFramePr>
            <p:nvPr/>
          </p:nvGraphicFramePr>
          <p:xfrm>
            <a:off x="1245235" y="3191193"/>
            <a:ext cx="309563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Equation" r:id="rId19" imgW="164957" imgH="253780" progId="Equation.3">
                    <p:embed/>
                  </p:oleObj>
                </mc:Choice>
                <mc:Fallback>
                  <p:oleObj name="Equation" r:id="rId19" imgW="164957" imgH="253780" progId="Equation.3">
                    <p:embed/>
                    <p:pic>
                      <p:nvPicPr>
                        <p:cNvPr id="0" name="Picture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5235" y="3191193"/>
                          <a:ext cx="309563" cy="476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91" grpId="0"/>
      <p:bldP spid="94" grpId="0"/>
      <p:bldP spid="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>
                <a:effectLst/>
                <a:latin typeface="Arial"/>
              </a:rPr>
              <a:t>Computational Optimization</a:t>
            </a:r>
            <a:endParaRPr lang="en-US" dirty="0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 bwMode="auto">
          <a:xfrm>
            <a:off x="260350" y="1001484"/>
            <a:ext cx="8658225" cy="1468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MPI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parallelization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over real space</a:t>
            </a:r>
          </a:p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LAMMPS - Spatial decomposition of atoms parallelized over MPI processes</a:t>
            </a:r>
          </a:p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process must have a copy of </a:t>
            </a:r>
          </a:p>
          <a:p>
            <a:pPr marL="168275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the reciprocal space mesh</a:t>
            </a:r>
          </a:p>
        </p:txBody>
      </p:sp>
      <p:sp>
        <p:nvSpPr>
          <p:cNvPr id="59" name="Rectangle 58"/>
          <p:cNvSpPr/>
          <p:nvPr/>
        </p:nvSpPr>
        <p:spPr bwMode="auto">
          <a:xfrm rot="5400000">
            <a:off x="4133860" y="2523357"/>
            <a:ext cx="4847211" cy="3338431"/>
          </a:xfrm>
          <a:prstGeom prst="rect">
            <a:avLst/>
          </a:prstGeom>
          <a:solidFill>
            <a:srgbClr val="595959"/>
          </a:solidFill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lvl="0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grpSp>
        <p:nvGrpSpPr>
          <p:cNvPr id="60" name="Group 46"/>
          <p:cNvGrpSpPr/>
          <p:nvPr/>
        </p:nvGrpSpPr>
        <p:grpSpPr>
          <a:xfrm>
            <a:off x="5031843" y="1833568"/>
            <a:ext cx="3315606" cy="4722532"/>
            <a:chOff x="694875" y="1763654"/>
            <a:chExt cx="3315606" cy="4722532"/>
          </a:xfrm>
        </p:grpSpPr>
        <p:grpSp>
          <p:nvGrpSpPr>
            <p:cNvPr id="61" name="Group 47"/>
            <p:cNvGrpSpPr/>
            <p:nvPr/>
          </p:nvGrpSpPr>
          <p:grpSpPr>
            <a:xfrm>
              <a:off x="694875" y="1763654"/>
              <a:ext cx="2882140" cy="4722532"/>
              <a:chOff x="694875" y="1763654"/>
              <a:chExt cx="2882140" cy="4722532"/>
            </a:xfrm>
          </p:grpSpPr>
          <p:sp>
            <p:nvSpPr>
              <p:cNvPr id="72" name="Rounded Rectangle 71"/>
              <p:cNvSpPr/>
              <p:nvPr/>
            </p:nvSpPr>
            <p:spPr bwMode="auto">
              <a:xfrm rot="5400000">
                <a:off x="2364530" y="1665344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Rounded Rectangle 72"/>
              <p:cNvSpPr/>
              <p:nvPr/>
            </p:nvSpPr>
            <p:spPr bwMode="auto">
              <a:xfrm rot="5400000">
                <a:off x="2364530" y="2868130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 rot="5400000">
                <a:off x="2364530" y="4070915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ounded Rectangle 74"/>
              <p:cNvSpPr/>
              <p:nvPr/>
            </p:nvSpPr>
            <p:spPr bwMode="auto">
              <a:xfrm rot="5400000">
                <a:off x="2364530" y="5273698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 bwMode="auto">
              <a:xfrm rot="5400000">
                <a:off x="793185" y="1665344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Rounded Rectangle 76"/>
              <p:cNvSpPr/>
              <p:nvPr/>
            </p:nvSpPr>
            <p:spPr bwMode="auto">
              <a:xfrm rot="5400000">
                <a:off x="793185" y="2868129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 bwMode="auto">
              <a:xfrm rot="5400000">
                <a:off x="793185" y="4070914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Rounded Rectangle 78"/>
              <p:cNvSpPr/>
              <p:nvPr/>
            </p:nvSpPr>
            <p:spPr bwMode="auto">
              <a:xfrm rot="5400000">
                <a:off x="793185" y="5273700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48"/>
            <p:cNvGrpSpPr/>
            <p:nvPr/>
          </p:nvGrpSpPr>
          <p:grpSpPr>
            <a:xfrm>
              <a:off x="3428320" y="2188382"/>
              <a:ext cx="582161" cy="3873075"/>
              <a:chOff x="1407765" y="2277425"/>
              <a:chExt cx="582161" cy="3873075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407765" y="227742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4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407765" y="3480210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5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407765" y="468299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6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407765" y="5885781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7</a:t>
                </a:r>
              </a:p>
            </p:txBody>
          </p:sp>
        </p:grpSp>
        <p:grpSp>
          <p:nvGrpSpPr>
            <p:cNvPr id="63" name="Group 49"/>
            <p:cNvGrpSpPr/>
            <p:nvPr/>
          </p:nvGrpSpPr>
          <p:grpSpPr>
            <a:xfrm>
              <a:off x="1848268" y="2188382"/>
              <a:ext cx="582162" cy="3873072"/>
              <a:chOff x="2987816" y="2277425"/>
              <a:chExt cx="582162" cy="387307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987817" y="227742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0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987817" y="3480211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1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987816" y="468299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2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987817" y="5885778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3</a:t>
                </a:r>
              </a:p>
            </p:txBody>
          </p:sp>
        </p:grpSp>
      </p:grpSp>
      <p:grpSp>
        <p:nvGrpSpPr>
          <p:cNvPr id="80" name="Group 75"/>
          <p:cNvGrpSpPr/>
          <p:nvPr/>
        </p:nvGrpSpPr>
        <p:grpSpPr>
          <a:xfrm>
            <a:off x="5399127" y="1972128"/>
            <a:ext cx="2900241" cy="4911272"/>
            <a:chOff x="1062159" y="1902214"/>
            <a:chExt cx="2900241" cy="4911272"/>
          </a:xfrm>
        </p:grpSpPr>
        <p:pic>
          <p:nvPicPr>
            <p:cNvPr id="81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1902214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3125562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4348909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5572256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1902214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3125562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4348909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5572256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4"/>
          <p:cNvGrpSpPr/>
          <p:nvPr/>
        </p:nvGrpSpPr>
        <p:grpSpPr>
          <a:xfrm>
            <a:off x="4724400" y="1540299"/>
            <a:ext cx="3036330" cy="5097431"/>
            <a:chOff x="387432" y="1470385"/>
            <a:chExt cx="3036330" cy="5097431"/>
          </a:xfrm>
        </p:grpSpPr>
        <p:pic>
          <p:nvPicPr>
            <p:cNvPr id="90" name="Picture 19" descr="D:\sxc033\Research\Conferences_Presentations\2014-APS\Images\Slice7.tif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873" y="5098928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0" descr="D:\sxc033\Research\Conferences_Presentations\2014-APS\Images\Slice8.tif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873" y="2679899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1" descr="D:\sxc033\Research\Conferences_Presentations\2014-APS\Images\Slice1.tif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32" y="147125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2" descr="D:\sxc033\Research\Conferences_Presentations\2014-APS\Images\Slice2.tif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873" y="1470385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3" descr="D:\sxc033\Research\Conferences_Presentations\2014-APS\Images\Slice3.tif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32" y="267985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4" descr="D:\sxc033\Research\Conferences_Presentations\2014-APS\Images\Slice4.tif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32" y="5098928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5" descr="D:\sxc033\Research\Conferences_Presentations\2014-APS\Images\Slice5.tif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32" y="388941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6" descr="D:\sxc033\Research\Conferences_Presentations\2014-APS\Images\Slice6.tif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873" y="388941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8" name="TextBox 97"/>
          <p:cNvSpPr txBox="1"/>
          <p:nvPr/>
        </p:nvSpPr>
        <p:spPr>
          <a:xfrm rot="20075827">
            <a:off x="5103249" y="3361056"/>
            <a:ext cx="292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8000" b="1" baseline="0" dirty="0" smtClean="0">
                <a:solidFill>
                  <a:srgbClr val="C7C7CA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CPU</a:t>
            </a:r>
            <a:endParaRPr lang="en-US" sz="8000" b="1" baseline="0" dirty="0">
              <a:solidFill>
                <a:srgbClr val="C7C7CA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2656242" y="5044781"/>
            <a:ext cx="2068158" cy="95632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81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Very Memory Intensive</a:t>
            </a:r>
          </a:p>
        </p:txBody>
      </p:sp>
      <p:grpSp>
        <p:nvGrpSpPr>
          <p:cNvPr id="100" name="Group 3"/>
          <p:cNvGrpSpPr/>
          <p:nvPr/>
        </p:nvGrpSpPr>
        <p:grpSpPr>
          <a:xfrm>
            <a:off x="767867" y="2611792"/>
            <a:ext cx="4528033" cy="3763598"/>
            <a:chOff x="4727230" y="1837689"/>
            <a:chExt cx="5674009" cy="4716109"/>
          </a:xfrm>
        </p:grpSpPr>
        <p:pic>
          <p:nvPicPr>
            <p:cNvPr id="101" name="Picture 100" descr="D:\sxc033\Research\Conferences_Presentations\2014-APS\Images\AllAtoms.tiff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5" t="22685" r="20602" b="23611"/>
            <a:stretch/>
          </p:blipFill>
          <p:spPr bwMode="auto">
            <a:xfrm>
              <a:off x="4727230" y="4343998"/>
              <a:ext cx="2333625" cy="220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2" descr="D:\sxc033\Research\Conferences_Presentations\2014-APS\Images\ReciprocalSpace0002.tiff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9" t="28450" r="23222" b="19783"/>
            <a:stretch/>
          </p:blipFill>
          <p:spPr bwMode="auto">
            <a:xfrm>
              <a:off x="5629275" y="1837689"/>
              <a:ext cx="2476500" cy="2130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" name="Group 58"/>
            <p:cNvGrpSpPr/>
            <p:nvPr/>
          </p:nvGrpSpPr>
          <p:grpSpPr>
            <a:xfrm>
              <a:off x="5855597" y="2131064"/>
              <a:ext cx="762000" cy="2377440"/>
              <a:chOff x="9549936" y="2679704"/>
              <a:chExt cx="762000" cy="2377440"/>
            </a:xfrm>
          </p:grpSpPr>
          <p:sp>
            <p:nvSpPr>
              <p:cNvPr id="106" name="Freeform 105"/>
              <p:cNvSpPr/>
              <p:nvPr/>
            </p:nvSpPr>
            <p:spPr bwMode="auto">
              <a:xfrm>
                <a:off x="9549936" y="3228344"/>
                <a:ext cx="762000" cy="1828800"/>
              </a:xfrm>
              <a:custGeom>
                <a:avLst/>
                <a:gdLst>
                  <a:gd name="connsiteX0" fmla="*/ 0 w 762000"/>
                  <a:gd name="connsiteY0" fmla="*/ 1981200 h 1981200"/>
                  <a:gd name="connsiteX1" fmla="*/ 381000 w 762000"/>
                  <a:gd name="connsiteY1" fmla="*/ 381000 h 1981200"/>
                  <a:gd name="connsiteX2" fmla="*/ 762000 w 762000"/>
                  <a:gd name="connsiteY2" fmla="*/ 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0" h="1981200">
                    <a:moveTo>
                      <a:pt x="0" y="1981200"/>
                    </a:moveTo>
                    <a:cubicBezTo>
                      <a:pt x="127000" y="1346200"/>
                      <a:pt x="254000" y="711200"/>
                      <a:pt x="381000" y="381000"/>
                    </a:cubicBezTo>
                    <a:cubicBezTo>
                      <a:pt x="508000" y="50800"/>
                      <a:pt x="635000" y="25400"/>
                      <a:pt x="762000" y="0"/>
                    </a:cubicBezTo>
                  </a:path>
                </a:pathLst>
              </a:cu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Freeform 106"/>
              <p:cNvSpPr/>
              <p:nvPr/>
            </p:nvSpPr>
            <p:spPr bwMode="auto">
              <a:xfrm>
                <a:off x="9549936" y="2862584"/>
                <a:ext cx="762000" cy="2194560"/>
              </a:xfrm>
              <a:custGeom>
                <a:avLst/>
                <a:gdLst>
                  <a:gd name="connsiteX0" fmla="*/ 0 w 762000"/>
                  <a:gd name="connsiteY0" fmla="*/ 1981200 h 1981200"/>
                  <a:gd name="connsiteX1" fmla="*/ 381000 w 762000"/>
                  <a:gd name="connsiteY1" fmla="*/ 381000 h 1981200"/>
                  <a:gd name="connsiteX2" fmla="*/ 762000 w 762000"/>
                  <a:gd name="connsiteY2" fmla="*/ 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0" h="1981200">
                    <a:moveTo>
                      <a:pt x="0" y="1981200"/>
                    </a:moveTo>
                    <a:cubicBezTo>
                      <a:pt x="127000" y="1346200"/>
                      <a:pt x="254000" y="711200"/>
                      <a:pt x="381000" y="381000"/>
                    </a:cubicBezTo>
                    <a:cubicBezTo>
                      <a:pt x="508000" y="50800"/>
                      <a:pt x="635000" y="25400"/>
                      <a:pt x="762000" y="0"/>
                    </a:cubicBezTo>
                  </a:path>
                </a:pathLst>
              </a:cu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 bwMode="auto">
              <a:xfrm>
                <a:off x="9549936" y="3045464"/>
                <a:ext cx="762000" cy="2011680"/>
              </a:xfrm>
              <a:custGeom>
                <a:avLst/>
                <a:gdLst>
                  <a:gd name="connsiteX0" fmla="*/ 0 w 762000"/>
                  <a:gd name="connsiteY0" fmla="*/ 1981200 h 1981200"/>
                  <a:gd name="connsiteX1" fmla="*/ 381000 w 762000"/>
                  <a:gd name="connsiteY1" fmla="*/ 381000 h 1981200"/>
                  <a:gd name="connsiteX2" fmla="*/ 762000 w 762000"/>
                  <a:gd name="connsiteY2" fmla="*/ 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0" h="1981200">
                    <a:moveTo>
                      <a:pt x="0" y="1981200"/>
                    </a:moveTo>
                    <a:cubicBezTo>
                      <a:pt x="127000" y="1346200"/>
                      <a:pt x="254000" y="711200"/>
                      <a:pt x="381000" y="381000"/>
                    </a:cubicBezTo>
                    <a:cubicBezTo>
                      <a:pt x="508000" y="50800"/>
                      <a:pt x="635000" y="25400"/>
                      <a:pt x="762000" y="0"/>
                    </a:cubicBezTo>
                  </a:path>
                </a:pathLst>
              </a:cu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Freeform 108"/>
              <p:cNvSpPr/>
              <p:nvPr/>
            </p:nvSpPr>
            <p:spPr bwMode="auto">
              <a:xfrm>
                <a:off x="9549936" y="3411224"/>
                <a:ext cx="762000" cy="1645920"/>
              </a:xfrm>
              <a:custGeom>
                <a:avLst/>
                <a:gdLst>
                  <a:gd name="connsiteX0" fmla="*/ 0 w 762000"/>
                  <a:gd name="connsiteY0" fmla="*/ 1981200 h 1981200"/>
                  <a:gd name="connsiteX1" fmla="*/ 381000 w 762000"/>
                  <a:gd name="connsiteY1" fmla="*/ 381000 h 1981200"/>
                  <a:gd name="connsiteX2" fmla="*/ 762000 w 762000"/>
                  <a:gd name="connsiteY2" fmla="*/ 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0" h="1981200">
                    <a:moveTo>
                      <a:pt x="0" y="1981200"/>
                    </a:moveTo>
                    <a:cubicBezTo>
                      <a:pt x="127000" y="1346200"/>
                      <a:pt x="254000" y="711200"/>
                      <a:pt x="381000" y="381000"/>
                    </a:cubicBezTo>
                    <a:cubicBezTo>
                      <a:pt x="508000" y="50800"/>
                      <a:pt x="635000" y="25400"/>
                      <a:pt x="762000" y="0"/>
                    </a:cubicBezTo>
                  </a:path>
                </a:pathLst>
              </a:cu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Freeform 109"/>
              <p:cNvSpPr/>
              <p:nvPr/>
            </p:nvSpPr>
            <p:spPr bwMode="auto">
              <a:xfrm>
                <a:off x="9549936" y="2679704"/>
                <a:ext cx="762000" cy="2377440"/>
              </a:xfrm>
              <a:custGeom>
                <a:avLst/>
                <a:gdLst>
                  <a:gd name="connsiteX0" fmla="*/ 0 w 762000"/>
                  <a:gd name="connsiteY0" fmla="*/ 1981200 h 1981200"/>
                  <a:gd name="connsiteX1" fmla="*/ 381000 w 762000"/>
                  <a:gd name="connsiteY1" fmla="*/ 381000 h 1981200"/>
                  <a:gd name="connsiteX2" fmla="*/ 762000 w 762000"/>
                  <a:gd name="connsiteY2" fmla="*/ 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0" h="1981200">
                    <a:moveTo>
                      <a:pt x="0" y="1981200"/>
                    </a:moveTo>
                    <a:cubicBezTo>
                      <a:pt x="127000" y="1346200"/>
                      <a:pt x="254000" y="711200"/>
                      <a:pt x="381000" y="381000"/>
                    </a:cubicBezTo>
                    <a:cubicBezTo>
                      <a:pt x="508000" y="50800"/>
                      <a:pt x="635000" y="25400"/>
                      <a:pt x="762000" y="0"/>
                    </a:cubicBezTo>
                  </a:path>
                </a:pathLst>
              </a:cu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467600" y="3574901"/>
              <a:ext cx="2933639" cy="462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</a:rPr>
                <a:t>~10-100M Relp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132595" y="4194650"/>
              <a:ext cx="2335072" cy="462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</a:rPr>
                <a:t>~1-50M Atoms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10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>
                <a:effectLst/>
                <a:latin typeface="Arial"/>
              </a:rPr>
              <a:t>Multilevel Parallelization</a:t>
            </a:r>
            <a:endParaRPr lang="en-US" dirty="0"/>
          </a:p>
        </p:txBody>
      </p:sp>
      <p:sp>
        <p:nvSpPr>
          <p:cNvPr id="127" name="Content Placeholder 2"/>
          <p:cNvSpPr>
            <a:spLocks noGrp="1"/>
          </p:cNvSpPr>
          <p:nvPr>
            <p:ph idx="1"/>
          </p:nvPr>
        </p:nvSpPr>
        <p:spPr bwMode="auto">
          <a:xfrm>
            <a:off x="260350" y="1015998"/>
            <a:ext cx="8658225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OpenMP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parallelization of reciprocal space</a:t>
            </a:r>
          </a:p>
          <a:p>
            <a:pPr marL="231775" marR="0" lvl="1" indent="-2317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Reduce the number of MPI processes per node</a:t>
            </a:r>
          </a:p>
          <a:p>
            <a:pPr marL="231775" marR="0" lvl="1" indent="-2317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800" noProof="0" dirty="0" smtClean="0">
                <a:solidFill>
                  <a:sysClr val="windowText" lastClr="000000"/>
                </a:solidFill>
              </a:rPr>
              <a:t>Decompose reciprocal space with OpenMP 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31775" marR="0" lvl="1" indent="-2317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MPI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Parallelization of atoms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across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  <a:p>
            <a:pPr marL="231775" marR="0" lvl="1" indent="-2317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800" baseline="0" dirty="0" smtClean="0">
                <a:solidFill>
                  <a:sysClr val="windowText" lastClr="000000"/>
                </a:solidFill>
              </a:rPr>
              <a:t>	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multiple CPU nodes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8" name="Rectangle 127"/>
          <p:cNvSpPr/>
          <p:nvPr/>
        </p:nvSpPr>
        <p:spPr bwMode="auto">
          <a:xfrm rot="5400000">
            <a:off x="4160241" y="2517913"/>
            <a:ext cx="4847211" cy="3338431"/>
          </a:xfrm>
          <a:prstGeom prst="rect">
            <a:avLst/>
          </a:prstGeom>
          <a:solidFill>
            <a:srgbClr val="595959"/>
          </a:solidFill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lvl="0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sp>
        <p:nvSpPr>
          <p:cNvPr id="129" name="Rounded Rectangle 128"/>
          <p:cNvSpPr/>
          <p:nvPr/>
        </p:nvSpPr>
        <p:spPr bwMode="auto">
          <a:xfrm rot="5400000">
            <a:off x="5156534" y="1729814"/>
            <a:ext cx="1114176" cy="1310795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42950" marR="0" lvl="0" indent="-28575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0" name="Picture 2" descr="D:\sxc033\Research\Conferences_Presentations\2014-APS\Images\ReciprocalSpace001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508" y="2014309"/>
            <a:ext cx="1319855" cy="124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1" descr="D:\sxc033\Research\Conferences_Presentations\2014-APS\Images\Slice1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81" y="1535724"/>
            <a:ext cx="1468889" cy="14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/>
          <p:cNvSpPr txBox="1"/>
          <p:nvPr/>
        </p:nvSpPr>
        <p:spPr>
          <a:xfrm rot="20075827">
            <a:off x="5129630" y="3355612"/>
            <a:ext cx="292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8000" b="1" baseline="0" dirty="0" smtClean="0">
                <a:solidFill>
                  <a:srgbClr val="C7C7CA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CPU</a:t>
            </a:r>
            <a:endParaRPr lang="en-US" sz="8000" b="1" baseline="0" dirty="0">
              <a:solidFill>
                <a:srgbClr val="C7C7CA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pic>
        <p:nvPicPr>
          <p:cNvPr id="134" name="Picture 133" descr="D:\sxc033\Research\Conferences_Presentations\2014-APS\Images\AllAtoms.tif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" t="22685" r="1068" b="23611"/>
          <a:stretch/>
        </p:blipFill>
        <p:spPr bwMode="auto">
          <a:xfrm>
            <a:off x="4724400" y="1866108"/>
            <a:ext cx="1468889" cy="77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9"/>
          <p:cNvGrpSpPr/>
          <p:nvPr/>
        </p:nvGrpSpPr>
        <p:grpSpPr>
          <a:xfrm>
            <a:off x="5359263" y="2210241"/>
            <a:ext cx="3027351" cy="4674214"/>
            <a:chOff x="5550032" y="2172141"/>
            <a:chExt cx="3027351" cy="4674214"/>
          </a:xfrm>
        </p:grpSpPr>
        <p:sp>
          <p:nvSpPr>
            <p:cNvPr id="136" name="TextBox 135"/>
            <p:cNvSpPr txBox="1"/>
            <p:nvPr/>
          </p:nvSpPr>
          <p:spPr>
            <a:xfrm>
              <a:off x="6402387" y="2214752"/>
              <a:ext cx="582161" cy="26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</a:rPr>
                <a:t>0</a:t>
              </a:r>
            </a:p>
          </p:txBody>
        </p:sp>
        <p:sp>
          <p:nvSpPr>
            <p:cNvPr id="137" name="Rounded Rectangle 136"/>
            <p:cNvSpPr/>
            <p:nvPr/>
          </p:nvSpPr>
          <p:spPr bwMode="auto">
            <a:xfrm rot="5400000">
              <a:off x="4991097" y="3172918"/>
              <a:ext cx="4201347" cy="2483024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38" name="Picture 3" descr="D:\sxc033\Research\Conferences_Presentations\2014-APS\Images\ReciprocalSpace0007.tif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0032" y="2172141"/>
              <a:ext cx="1845347" cy="1735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D:\sxc033\Research\Conferences_Presentations\2014-APS\Images\ReciprocalSpace0008.tif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0032" y="3151740"/>
              <a:ext cx="1845347" cy="1735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5" descr="D:\sxc033\Research\Conferences_Presentations\2014-APS\Images\ReciprocalSpace0009.tif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0032" y="5110937"/>
              <a:ext cx="1845347" cy="1735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6" descr="D:\sxc033\Research\Conferences_Presentations\2014-APS\Images\ReciprocalSpace0011.tif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036" y="3151740"/>
              <a:ext cx="1845347" cy="1735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7" descr="D:\sxc033\Research\Conferences_Presentations\2014-APS\Images\ReciprocalSpace0003.tif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0032" y="4131339"/>
              <a:ext cx="1845347" cy="1735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8" descr="D:\sxc033\Research\Conferences_Presentations\2014-APS\Images\ReciprocalSpace0004.tif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036" y="4131339"/>
              <a:ext cx="1845347" cy="1735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9" descr="D:\sxc033\Research\Conferences_Presentations\2014-APS\Images\ReciprocalSpace0005.tif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036" y="5110937"/>
              <a:ext cx="1845347" cy="1735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0" descr="D:\sxc033\Research\Conferences_Presentations\2014-APS\Images\ReciprocalSpace0006.tif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036" y="2172141"/>
              <a:ext cx="1845347" cy="1735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TextBox 145"/>
            <p:cNvSpPr txBox="1"/>
            <p:nvPr/>
          </p:nvSpPr>
          <p:spPr>
            <a:xfrm>
              <a:off x="5835808" y="2332050"/>
              <a:ext cx="2490026" cy="30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</a:rPr>
                <a:t>OpenMP threads</a:t>
              </a:r>
            </a:p>
          </p:txBody>
        </p:sp>
        <p:grpSp>
          <p:nvGrpSpPr>
            <p:cNvPr id="147" name="Group 6"/>
            <p:cNvGrpSpPr/>
            <p:nvPr/>
          </p:nvGrpSpPr>
          <p:grpSpPr>
            <a:xfrm>
              <a:off x="7808726" y="2867341"/>
              <a:ext cx="764216" cy="3374060"/>
              <a:chOff x="7740146" y="2867341"/>
              <a:chExt cx="764216" cy="3374060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7740146" y="2867341"/>
                <a:ext cx="76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4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7740146" y="3868917"/>
                <a:ext cx="76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5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7740146" y="4870493"/>
                <a:ext cx="76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6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7740146" y="5872069"/>
                <a:ext cx="76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7</a:t>
                </a:r>
              </a:p>
            </p:txBody>
          </p:sp>
        </p:grpSp>
        <p:grpSp>
          <p:nvGrpSpPr>
            <p:cNvPr id="148" name="Group 7"/>
            <p:cNvGrpSpPr/>
            <p:nvPr/>
          </p:nvGrpSpPr>
          <p:grpSpPr>
            <a:xfrm>
              <a:off x="6628673" y="2867341"/>
              <a:ext cx="764216" cy="3374060"/>
              <a:chOff x="6594383" y="2867341"/>
              <a:chExt cx="764216" cy="3374060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6594383" y="2867341"/>
                <a:ext cx="76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0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6594383" y="3868917"/>
                <a:ext cx="76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1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6594383" y="4870493"/>
                <a:ext cx="76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2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6594383" y="5872069"/>
                <a:ext cx="76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3</a:t>
                </a:r>
              </a:p>
            </p:txBody>
          </p:sp>
        </p:grpSp>
      </p:grpSp>
      <p:grpSp>
        <p:nvGrpSpPr>
          <p:cNvPr id="157" name="Group 141"/>
          <p:cNvGrpSpPr/>
          <p:nvPr/>
        </p:nvGrpSpPr>
        <p:grpSpPr>
          <a:xfrm>
            <a:off x="767867" y="2611792"/>
            <a:ext cx="4407382" cy="3763598"/>
            <a:chOff x="4727230" y="1837689"/>
            <a:chExt cx="5522823" cy="4716109"/>
          </a:xfrm>
        </p:grpSpPr>
        <p:pic>
          <p:nvPicPr>
            <p:cNvPr id="158" name="Picture 157" descr="D:\sxc033\Research\Conferences_Presentations\2014-APS\Images\AllAtoms.tiff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5" t="22685" r="20602" b="23611"/>
            <a:stretch/>
          </p:blipFill>
          <p:spPr bwMode="auto">
            <a:xfrm>
              <a:off x="4727230" y="4343998"/>
              <a:ext cx="2333625" cy="220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2" descr="D:\sxc033\Research\Conferences_Presentations\2014-APS\Images\ReciprocalSpace0002.tiff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9" t="28450" r="23222" b="19783"/>
            <a:stretch/>
          </p:blipFill>
          <p:spPr bwMode="auto">
            <a:xfrm>
              <a:off x="5629275" y="1837689"/>
              <a:ext cx="2476500" cy="2130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0" name="Group 144"/>
            <p:cNvGrpSpPr/>
            <p:nvPr/>
          </p:nvGrpSpPr>
          <p:grpSpPr>
            <a:xfrm>
              <a:off x="5855597" y="2131064"/>
              <a:ext cx="762000" cy="2377440"/>
              <a:chOff x="9549936" y="2679704"/>
              <a:chExt cx="762000" cy="2377440"/>
            </a:xfrm>
          </p:grpSpPr>
          <p:sp>
            <p:nvSpPr>
              <p:cNvPr id="163" name="Freeform 162"/>
              <p:cNvSpPr/>
              <p:nvPr/>
            </p:nvSpPr>
            <p:spPr bwMode="auto">
              <a:xfrm>
                <a:off x="9549936" y="3228344"/>
                <a:ext cx="762000" cy="1828800"/>
              </a:xfrm>
              <a:custGeom>
                <a:avLst/>
                <a:gdLst>
                  <a:gd name="connsiteX0" fmla="*/ 0 w 762000"/>
                  <a:gd name="connsiteY0" fmla="*/ 1981200 h 1981200"/>
                  <a:gd name="connsiteX1" fmla="*/ 381000 w 762000"/>
                  <a:gd name="connsiteY1" fmla="*/ 381000 h 1981200"/>
                  <a:gd name="connsiteX2" fmla="*/ 762000 w 762000"/>
                  <a:gd name="connsiteY2" fmla="*/ 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0" h="1981200">
                    <a:moveTo>
                      <a:pt x="0" y="1981200"/>
                    </a:moveTo>
                    <a:cubicBezTo>
                      <a:pt x="127000" y="1346200"/>
                      <a:pt x="254000" y="711200"/>
                      <a:pt x="381000" y="381000"/>
                    </a:cubicBezTo>
                    <a:cubicBezTo>
                      <a:pt x="508000" y="50800"/>
                      <a:pt x="635000" y="25400"/>
                      <a:pt x="762000" y="0"/>
                    </a:cubicBezTo>
                  </a:path>
                </a:pathLst>
              </a:cu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4" name="Freeform 163"/>
              <p:cNvSpPr/>
              <p:nvPr/>
            </p:nvSpPr>
            <p:spPr bwMode="auto">
              <a:xfrm>
                <a:off x="9549936" y="2862584"/>
                <a:ext cx="762000" cy="2194560"/>
              </a:xfrm>
              <a:custGeom>
                <a:avLst/>
                <a:gdLst>
                  <a:gd name="connsiteX0" fmla="*/ 0 w 762000"/>
                  <a:gd name="connsiteY0" fmla="*/ 1981200 h 1981200"/>
                  <a:gd name="connsiteX1" fmla="*/ 381000 w 762000"/>
                  <a:gd name="connsiteY1" fmla="*/ 381000 h 1981200"/>
                  <a:gd name="connsiteX2" fmla="*/ 762000 w 762000"/>
                  <a:gd name="connsiteY2" fmla="*/ 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0" h="1981200">
                    <a:moveTo>
                      <a:pt x="0" y="1981200"/>
                    </a:moveTo>
                    <a:cubicBezTo>
                      <a:pt x="127000" y="1346200"/>
                      <a:pt x="254000" y="711200"/>
                      <a:pt x="381000" y="381000"/>
                    </a:cubicBezTo>
                    <a:cubicBezTo>
                      <a:pt x="508000" y="50800"/>
                      <a:pt x="635000" y="25400"/>
                      <a:pt x="762000" y="0"/>
                    </a:cubicBezTo>
                  </a:path>
                </a:pathLst>
              </a:cu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5" name="Freeform 164"/>
              <p:cNvSpPr/>
              <p:nvPr/>
            </p:nvSpPr>
            <p:spPr bwMode="auto">
              <a:xfrm>
                <a:off x="9549936" y="3045464"/>
                <a:ext cx="762000" cy="2011680"/>
              </a:xfrm>
              <a:custGeom>
                <a:avLst/>
                <a:gdLst>
                  <a:gd name="connsiteX0" fmla="*/ 0 w 762000"/>
                  <a:gd name="connsiteY0" fmla="*/ 1981200 h 1981200"/>
                  <a:gd name="connsiteX1" fmla="*/ 381000 w 762000"/>
                  <a:gd name="connsiteY1" fmla="*/ 381000 h 1981200"/>
                  <a:gd name="connsiteX2" fmla="*/ 762000 w 762000"/>
                  <a:gd name="connsiteY2" fmla="*/ 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0" h="1981200">
                    <a:moveTo>
                      <a:pt x="0" y="1981200"/>
                    </a:moveTo>
                    <a:cubicBezTo>
                      <a:pt x="127000" y="1346200"/>
                      <a:pt x="254000" y="711200"/>
                      <a:pt x="381000" y="381000"/>
                    </a:cubicBezTo>
                    <a:cubicBezTo>
                      <a:pt x="508000" y="50800"/>
                      <a:pt x="635000" y="25400"/>
                      <a:pt x="762000" y="0"/>
                    </a:cubicBezTo>
                  </a:path>
                </a:pathLst>
              </a:cu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Freeform 165"/>
              <p:cNvSpPr/>
              <p:nvPr/>
            </p:nvSpPr>
            <p:spPr bwMode="auto">
              <a:xfrm>
                <a:off x="9549936" y="3411224"/>
                <a:ext cx="762000" cy="1645920"/>
              </a:xfrm>
              <a:custGeom>
                <a:avLst/>
                <a:gdLst>
                  <a:gd name="connsiteX0" fmla="*/ 0 w 762000"/>
                  <a:gd name="connsiteY0" fmla="*/ 1981200 h 1981200"/>
                  <a:gd name="connsiteX1" fmla="*/ 381000 w 762000"/>
                  <a:gd name="connsiteY1" fmla="*/ 381000 h 1981200"/>
                  <a:gd name="connsiteX2" fmla="*/ 762000 w 762000"/>
                  <a:gd name="connsiteY2" fmla="*/ 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0" h="1981200">
                    <a:moveTo>
                      <a:pt x="0" y="1981200"/>
                    </a:moveTo>
                    <a:cubicBezTo>
                      <a:pt x="127000" y="1346200"/>
                      <a:pt x="254000" y="711200"/>
                      <a:pt x="381000" y="381000"/>
                    </a:cubicBezTo>
                    <a:cubicBezTo>
                      <a:pt x="508000" y="50800"/>
                      <a:pt x="635000" y="25400"/>
                      <a:pt x="762000" y="0"/>
                    </a:cubicBezTo>
                  </a:path>
                </a:pathLst>
              </a:cu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Freeform 166"/>
              <p:cNvSpPr/>
              <p:nvPr/>
            </p:nvSpPr>
            <p:spPr bwMode="auto">
              <a:xfrm>
                <a:off x="9549936" y="2679704"/>
                <a:ext cx="762000" cy="2377440"/>
              </a:xfrm>
              <a:custGeom>
                <a:avLst/>
                <a:gdLst>
                  <a:gd name="connsiteX0" fmla="*/ 0 w 762000"/>
                  <a:gd name="connsiteY0" fmla="*/ 1981200 h 1981200"/>
                  <a:gd name="connsiteX1" fmla="*/ 381000 w 762000"/>
                  <a:gd name="connsiteY1" fmla="*/ 381000 h 1981200"/>
                  <a:gd name="connsiteX2" fmla="*/ 762000 w 762000"/>
                  <a:gd name="connsiteY2" fmla="*/ 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0" h="1981200">
                    <a:moveTo>
                      <a:pt x="0" y="1981200"/>
                    </a:moveTo>
                    <a:cubicBezTo>
                      <a:pt x="127000" y="1346200"/>
                      <a:pt x="254000" y="711200"/>
                      <a:pt x="381000" y="381000"/>
                    </a:cubicBezTo>
                    <a:cubicBezTo>
                      <a:pt x="508000" y="50800"/>
                      <a:pt x="635000" y="25400"/>
                      <a:pt x="762000" y="0"/>
                    </a:cubicBezTo>
                  </a:path>
                </a:pathLst>
              </a:cu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61" name="TextBox 160"/>
            <p:cNvSpPr txBox="1"/>
            <p:nvPr/>
          </p:nvSpPr>
          <p:spPr>
            <a:xfrm>
              <a:off x="7467599" y="3574901"/>
              <a:ext cx="2782454" cy="462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</a:rPr>
                <a:t>~10-100M Relp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6132595" y="4194650"/>
              <a:ext cx="2478300" cy="462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</a:rPr>
                <a:t>~1-50M Atoms</a:t>
              </a:r>
            </a:p>
          </p:txBody>
        </p:sp>
      </p:grpSp>
      <p:grpSp>
        <p:nvGrpSpPr>
          <p:cNvPr id="168" name="Group 327"/>
          <p:cNvGrpSpPr/>
          <p:nvPr/>
        </p:nvGrpSpPr>
        <p:grpSpPr>
          <a:xfrm>
            <a:off x="4989543" y="1397000"/>
            <a:ext cx="3633757" cy="5350122"/>
            <a:chOff x="-6257774" y="1676400"/>
            <a:chExt cx="3633757" cy="5350122"/>
          </a:xfrm>
        </p:grpSpPr>
        <p:sp>
          <p:nvSpPr>
            <p:cNvPr id="169" name="Rectangle 168"/>
            <p:cNvSpPr/>
            <p:nvPr/>
          </p:nvSpPr>
          <p:spPr bwMode="auto">
            <a:xfrm rot="5400000">
              <a:off x="-6850390" y="2659980"/>
              <a:ext cx="4847211" cy="3338431"/>
            </a:xfrm>
            <a:prstGeom prst="rect">
              <a:avLst/>
            </a:prstGeom>
            <a:solidFill>
              <a:srgbClr val="595959"/>
            </a:solidFill>
            <a:ln w="762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lvl="0" indent="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70" name="Rounded Rectangle 169"/>
            <p:cNvSpPr/>
            <p:nvPr/>
          </p:nvSpPr>
          <p:spPr bwMode="auto">
            <a:xfrm rot="5400000">
              <a:off x="-5854097" y="1871881"/>
              <a:ext cx="1114176" cy="1310795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1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85123" y="2156376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4" descr="D:\sxc033\Research\Conferences_Presentations\2014-APS\Images\Slice4.tiff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57774" y="1676400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3" name="Group 332"/>
            <p:cNvGrpSpPr/>
            <p:nvPr/>
          </p:nvGrpSpPr>
          <p:grpSpPr>
            <a:xfrm>
              <a:off x="-5651368" y="2352308"/>
              <a:ext cx="3027351" cy="4674214"/>
              <a:chOff x="5550032" y="2172141"/>
              <a:chExt cx="3027351" cy="4674214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6402387" y="2214752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0</a:t>
                </a:r>
              </a:p>
            </p:txBody>
          </p:sp>
          <p:sp>
            <p:nvSpPr>
              <p:cNvPr id="175" name="Rounded Rectangle 174"/>
              <p:cNvSpPr/>
              <p:nvPr/>
            </p:nvSpPr>
            <p:spPr bwMode="auto">
              <a:xfrm rot="5400000">
                <a:off x="4991097" y="3172918"/>
                <a:ext cx="4201347" cy="2483024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76" name="Picture 3" descr="D:\sxc033\Research\Conferences_Presentations\2014-APS\Images\ReciprocalSpace0007.tif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2172141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4" descr="D:\sxc033\Research\Conferences_Presentations\2014-APS\Images\ReciprocalSpace0008.tiff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3151740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5" descr="D:\sxc033\Research\Conferences_Presentations\2014-APS\Images\ReciprocalSpace0009.tif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5110937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6" descr="D:\sxc033\Research\Conferences_Presentations\2014-APS\Images\ReciprocalSpace0011.tiff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3151740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7" descr="D:\sxc033\Research\Conferences_Presentations\2014-APS\Images\ReciprocalSpace0003.tiff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4131339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1" name="Picture 8" descr="D:\sxc033\Research\Conferences_Presentations\2014-APS\Images\ReciprocalSpace0004.tiff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4131339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Picture 9" descr="D:\sxc033\Research\Conferences_Presentations\2014-APS\Images\ReciprocalSpace0005.tiff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5110937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3" name="Picture 10" descr="D:\sxc033\Research\Conferences_Presentations\2014-APS\Images\ReciprocalSpace0006.tiff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2172141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4" name="TextBox 183"/>
              <p:cNvSpPr txBox="1"/>
              <p:nvPr/>
            </p:nvSpPr>
            <p:spPr>
              <a:xfrm>
                <a:off x="5835808" y="2332050"/>
                <a:ext cx="2490026" cy="30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OpenMP threads</a:t>
                </a:r>
              </a:p>
            </p:txBody>
          </p:sp>
          <p:grpSp>
            <p:nvGrpSpPr>
              <p:cNvPr id="185" name="Group 344"/>
              <p:cNvGrpSpPr/>
              <p:nvPr/>
            </p:nvGrpSpPr>
            <p:grpSpPr>
              <a:xfrm>
                <a:off x="7808726" y="2867341"/>
                <a:ext cx="764216" cy="3374060"/>
                <a:chOff x="7740146" y="2867341"/>
                <a:chExt cx="764216" cy="3374060"/>
              </a:xfrm>
            </p:grpSpPr>
            <p:sp>
              <p:nvSpPr>
                <p:cNvPr id="191" name="TextBox 190"/>
                <p:cNvSpPr txBox="1"/>
                <p:nvPr/>
              </p:nvSpPr>
              <p:spPr>
                <a:xfrm>
                  <a:off x="7740146" y="2867341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4</a:t>
                  </a:r>
                </a:p>
              </p:txBody>
            </p:sp>
            <p:sp>
              <p:nvSpPr>
                <p:cNvPr id="192" name="TextBox 191"/>
                <p:cNvSpPr txBox="1"/>
                <p:nvPr/>
              </p:nvSpPr>
              <p:spPr>
                <a:xfrm>
                  <a:off x="7740146" y="3868917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5</a:t>
                  </a:r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7740146" y="4870493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6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7740146" y="5872069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7</a:t>
                  </a:r>
                </a:p>
              </p:txBody>
            </p:sp>
          </p:grpSp>
          <p:grpSp>
            <p:nvGrpSpPr>
              <p:cNvPr id="186" name="Group 345"/>
              <p:cNvGrpSpPr/>
              <p:nvPr/>
            </p:nvGrpSpPr>
            <p:grpSpPr>
              <a:xfrm>
                <a:off x="6628673" y="2867341"/>
                <a:ext cx="764216" cy="3374060"/>
                <a:chOff x="6594383" y="2867341"/>
                <a:chExt cx="764216" cy="3374060"/>
              </a:xfrm>
            </p:grpSpPr>
            <p:sp>
              <p:nvSpPr>
                <p:cNvPr id="187" name="TextBox 186"/>
                <p:cNvSpPr txBox="1"/>
                <p:nvPr/>
              </p:nvSpPr>
              <p:spPr>
                <a:xfrm>
                  <a:off x="6594383" y="2867341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0</a:t>
                  </a: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>
                  <a:off x="6594383" y="3868917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1</a:t>
                  </a:r>
                </a:p>
              </p:txBody>
            </p:sp>
            <p:sp>
              <p:nvSpPr>
                <p:cNvPr id="189" name="TextBox 188"/>
                <p:cNvSpPr txBox="1"/>
                <p:nvPr/>
              </p:nvSpPr>
              <p:spPr>
                <a:xfrm>
                  <a:off x="6594383" y="4870493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2</a:t>
                  </a:r>
                </a:p>
              </p:txBody>
            </p:sp>
            <p:sp>
              <p:nvSpPr>
                <p:cNvPr id="190" name="TextBox 189"/>
                <p:cNvSpPr txBox="1"/>
                <p:nvPr/>
              </p:nvSpPr>
              <p:spPr>
                <a:xfrm>
                  <a:off x="6594383" y="5872069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3</a:t>
                  </a:r>
                </a:p>
              </p:txBody>
            </p:sp>
          </p:grpSp>
        </p:grpSp>
      </p:grpSp>
      <p:grpSp>
        <p:nvGrpSpPr>
          <p:cNvPr id="195" name="Group 246"/>
          <p:cNvGrpSpPr/>
          <p:nvPr/>
        </p:nvGrpSpPr>
        <p:grpSpPr>
          <a:xfrm>
            <a:off x="5245100" y="1259882"/>
            <a:ext cx="3635834" cy="5348731"/>
            <a:chOff x="2426949" y="2645374"/>
            <a:chExt cx="3635834" cy="5348731"/>
          </a:xfrm>
        </p:grpSpPr>
        <p:sp>
          <p:nvSpPr>
            <p:cNvPr id="196" name="Rectangle 195"/>
            <p:cNvSpPr/>
            <p:nvPr/>
          </p:nvSpPr>
          <p:spPr bwMode="auto">
            <a:xfrm rot="5400000">
              <a:off x="1836410" y="3627563"/>
              <a:ext cx="4847211" cy="3338431"/>
            </a:xfrm>
            <a:prstGeom prst="rect">
              <a:avLst/>
            </a:prstGeom>
            <a:solidFill>
              <a:srgbClr val="595959"/>
            </a:solidFill>
            <a:ln w="762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lvl="0" indent="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197" name="Rounded Rectangle 196"/>
            <p:cNvSpPr/>
            <p:nvPr/>
          </p:nvSpPr>
          <p:spPr bwMode="auto">
            <a:xfrm rot="5400000">
              <a:off x="2832703" y="2839464"/>
              <a:ext cx="1114176" cy="1310795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98" name="Picture 22" descr="D:\sxc033\Research\Conferences_Presentations\2014-APS\Images\Slice2.tiff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949" y="264537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677" y="3123959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0" name="Group 251"/>
            <p:cNvGrpSpPr/>
            <p:nvPr/>
          </p:nvGrpSpPr>
          <p:grpSpPr>
            <a:xfrm>
              <a:off x="3035432" y="3319891"/>
              <a:ext cx="3027351" cy="4674214"/>
              <a:chOff x="5550032" y="2172141"/>
              <a:chExt cx="3027351" cy="4674214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6402387" y="2214752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0</a:t>
                </a:r>
              </a:p>
            </p:txBody>
          </p:sp>
          <p:sp>
            <p:nvSpPr>
              <p:cNvPr id="202" name="Rounded Rectangle 201"/>
              <p:cNvSpPr/>
              <p:nvPr/>
            </p:nvSpPr>
            <p:spPr bwMode="auto">
              <a:xfrm rot="5400000">
                <a:off x="4991097" y="3172918"/>
                <a:ext cx="4201347" cy="2483024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03" name="Picture 3" descr="D:\sxc033\Research\Conferences_Presentations\2014-APS\Images\ReciprocalSpace0007.tif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2172141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4" descr="D:\sxc033\Research\Conferences_Presentations\2014-APS\Images\ReciprocalSpace0008.tiff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3151740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" name="Picture 5" descr="D:\sxc033\Research\Conferences_Presentations\2014-APS\Images\ReciprocalSpace0009.tif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5110937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" name="Picture 6" descr="D:\sxc033\Research\Conferences_Presentations\2014-APS\Images\ReciprocalSpace0011.tiff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3151740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" name="Picture 7" descr="D:\sxc033\Research\Conferences_Presentations\2014-APS\Images\ReciprocalSpace0003.tiff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4131339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Picture 8" descr="D:\sxc033\Research\Conferences_Presentations\2014-APS\Images\ReciprocalSpace0004.tiff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4131339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9" name="Picture 9" descr="D:\sxc033\Research\Conferences_Presentations\2014-APS\Images\ReciprocalSpace0005.tiff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5110937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0" name="Picture 10" descr="D:\sxc033\Research\Conferences_Presentations\2014-APS\Images\ReciprocalSpace0006.tiff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2172141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1" name="TextBox 210"/>
              <p:cNvSpPr txBox="1"/>
              <p:nvPr/>
            </p:nvSpPr>
            <p:spPr>
              <a:xfrm>
                <a:off x="5835808" y="2332050"/>
                <a:ext cx="2490026" cy="30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OpenMP threads</a:t>
                </a:r>
              </a:p>
            </p:txBody>
          </p:sp>
          <p:grpSp>
            <p:nvGrpSpPr>
              <p:cNvPr id="212" name="Group 263"/>
              <p:cNvGrpSpPr/>
              <p:nvPr/>
            </p:nvGrpSpPr>
            <p:grpSpPr>
              <a:xfrm>
                <a:off x="7808726" y="2867341"/>
                <a:ext cx="764216" cy="3374060"/>
                <a:chOff x="7740146" y="2867341"/>
                <a:chExt cx="764216" cy="3374060"/>
              </a:xfrm>
            </p:grpSpPr>
            <p:sp>
              <p:nvSpPr>
                <p:cNvPr id="218" name="TextBox 217"/>
                <p:cNvSpPr txBox="1"/>
                <p:nvPr/>
              </p:nvSpPr>
              <p:spPr>
                <a:xfrm>
                  <a:off x="7740146" y="2867341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4</a:t>
                  </a:r>
                </a:p>
              </p:txBody>
            </p:sp>
            <p:sp>
              <p:nvSpPr>
                <p:cNvPr id="219" name="TextBox 218"/>
                <p:cNvSpPr txBox="1"/>
                <p:nvPr/>
              </p:nvSpPr>
              <p:spPr>
                <a:xfrm>
                  <a:off x="7740146" y="3868917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5</a:t>
                  </a: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7740146" y="4870493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6</a:t>
                  </a:r>
                </a:p>
              </p:txBody>
            </p:sp>
            <p:sp>
              <p:nvSpPr>
                <p:cNvPr id="221" name="TextBox 220"/>
                <p:cNvSpPr txBox="1"/>
                <p:nvPr/>
              </p:nvSpPr>
              <p:spPr>
                <a:xfrm>
                  <a:off x="7740146" y="5872069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7</a:t>
                  </a:r>
                </a:p>
              </p:txBody>
            </p:sp>
          </p:grpSp>
          <p:grpSp>
            <p:nvGrpSpPr>
              <p:cNvPr id="213" name="Group 264"/>
              <p:cNvGrpSpPr/>
              <p:nvPr/>
            </p:nvGrpSpPr>
            <p:grpSpPr>
              <a:xfrm>
                <a:off x="6628673" y="2867341"/>
                <a:ext cx="764216" cy="3374060"/>
                <a:chOff x="6594383" y="2867341"/>
                <a:chExt cx="764216" cy="3374060"/>
              </a:xfrm>
            </p:grpSpPr>
            <p:sp>
              <p:nvSpPr>
                <p:cNvPr id="214" name="TextBox 213"/>
                <p:cNvSpPr txBox="1"/>
                <p:nvPr/>
              </p:nvSpPr>
              <p:spPr>
                <a:xfrm>
                  <a:off x="6594383" y="2867341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0</a:t>
                  </a:r>
                </a:p>
              </p:txBody>
            </p:sp>
            <p:sp>
              <p:nvSpPr>
                <p:cNvPr id="215" name="TextBox 214"/>
                <p:cNvSpPr txBox="1"/>
                <p:nvPr/>
              </p:nvSpPr>
              <p:spPr>
                <a:xfrm>
                  <a:off x="6594383" y="3868917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1</a:t>
                  </a:r>
                </a:p>
              </p:txBody>
            </p:sp>
            <p:sp>
              <p:nvSpPr>
                <p:cNvPr id="216" name="TextBox 215"/>
                <p:cNvSpPr txBox="1"/>
                <p:nvPr/>
              </p:nvSpPr>
              <p:spPr>
                <a:xfrm>
                  <a:off x="6594383" y="4870493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2</a:t>
                  </a:r>
                </a:p>
              </p:txBody>
            </p:sp>
            <p:sp>
              <p:nvSpPr>
                <p:cNvPr id="217" name="TextBox 216"/>
                <p:cNvSpPr txBox="1"/>
                <p:nvPr/>
              </p:nvSpPr>
              <p:spPr>
                <a:xfrm>
                  <a:off x="6594383" y="5872069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3</a:t>
                  </a:r>
                </a:p>
              </p:txBody>
            </p:sp>
          </p:grpSp>
        </p:grpSp>
      </p:grpSp>
      <p:grpSp>
        <p:nvGrpSpPr>
          <p:cNvPr id="222" name="Group 354"/>
          <p:cNvGrpSpPr/>
          <p:nvPr/>
        </p:nvGrpSpPr>
        <p:grpSpPr>
          <a:xfrm>
            <a:off x="5522344" y="1144656"/>
            <a:ext cx="3635486" cy="5348589"/>
            <a:chOff x="2895948" y="1502571"/>
            <a:chExt cx="3635486" cy="5348589"/>
          </a:xfrm>
        </p:grpSpPr>
        <p:sp>
          <p:nvSpPr>
            <p:cNvPr id="223" name="Rectangle 222"/>
            <p:cNvSpPr/>
            <p:nvPr/>
          </p:nvSpPr>
          <p:spPr bwMode="auto">
            <a:xfrm rot="5400000">
              <a:off x="2305061" y="2484618"/>
              <a:ext cx="4847211" cy="3338431"/>
            </a:xfrm>
            <a:prstGeom prst="rect">
              <a:avLst/>
            </a:prstGeom>
            <a:solidFill>
              <a:srgbClr val="595959"/>
            </a:solidFill>
            <a:ln w="762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lvl="0" indent="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224" name="Rounded Rectangle 223"/>
            <p:cNvSpPr/>
            <p:nvPr/>
          </p:nvSpPr>
          <p:spPr bwMode="auto">
            <a:xfrm rot="5400000">
              <a:off x="3301354" y="1696519"/>
              <a:ext cx="1114176" cy="1310795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5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328" y="1981014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6" name="Picture 26" descr="D:\sxc033\Research\Conferences_Presentations\2014-APS\Images\Slice6.tiff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948" y="1502571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7" name="Group 359"/>
            <p:cNvGrpSpPr/>
            <p:nvPr/>
          </p:nvGrpSpPr>
          <p:grpSpPr>
            <a:xfrm>
              <a:off x="3504083" y="2176946"/>
              <a:ext cx="3027351" cy="4674214"/>
              <a:chOff x="5550032" y="2172141"/>
              <a:chExt cx="3027351" cy="4674214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6402387" y="2214752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0</a:t>
                </a:r>
              </a:p>
            </p:txBody>
          </p:sp>
          <p:sp>
            <p:nvSpPr>
              <p:cNvPr id="229" name="Rounded Rectangle 228"/>
              <p:cNvSpPr/>
              <p:nvPr/>
            </p:nvSpPr>
            <p:spPr bwMode="auto">
              <a:xfrm rot="5400000">
                <a:off x="4991097" y="3172918"/>
                <a:ext cx="4201347" cy="2483024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30" name="Picture 3" descr="D:\sxc033\Research\Conferences_Presentations\2014-APS\Images\ReciprocalSpace0007.tif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2172141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1" name="Picture 4" descr="D:\sxc033\Research\Conferences_Presentations\2014-APS\Images\ReciprocalSpace0008.tiff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3151740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2" name="Picture 5" descr="D:\sxc033\Research\Conferences_Presentations\2014-APS\Images\ReciprocalSpace0009.tif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5110937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" name="Picture 6" descr="D:\sxc033\Research\Conferences_Presentations\2014-APS\Images\ReciprocalSpace0011.tiff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3151740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4" name="Picture 7" descr="D:\sxc033\Research\Conferences_Presentations\2014-APS\Images\ReciprocalSpace0003.tiff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032" y="4131339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5" name="Picture 8" descr="D:\sxc033\Research\Conferences_Presentations\2014-APS\Images\ReciprocalSpace0004.tiff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4131339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6" name="Picture 9" descr="D:\sxc033\Research\Conferences_Presentations\2014-APS\Images\ReciprocalSpace0005.tiff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5110937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7" name="Picture 10" descr="D:\sxc033\Research\Conferences_Presentations\2014-APS\Images\ReciprocalSpace0006.tiff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036" y="2172141"/>
                <a:ext cx="1845347" cy="1735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" name="TextBox 237"/>
              <p:cNvSpPr txBox="1"/>
              <p:nvPr/>
            </p:nvSpPr>
            <p:spPr>
              <a:xfrm>
                <a:off x="5835808" y="2332050"/>
                <a:ext cx="2490026" cy="30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OpenMP threads</a:t>
                </a:r>
              </a:p>
            </p:txBody>
          </p:sp>
          <p:grpSp>
            <p:nvGrpSpPr>
              <p:cNvPr id="239" name="Group 371"/>
              <p:cNvGrpSpPr/>
              <p:nvPr/>
            </p:nvGrpSpPr>
            <p:grpSpPr>
              <a:xfrm>
                <a:off x="7808726" y="2867341"/>
                <a:ext cx="764216" cy="3374060"/>
                <a:chOff x="7740146" y="2867341"/>
                <a:chExt cx="764216" cy="3374060"/>
              </a:xfrm>
            </p:grpSpPr>
            <p:sp>
              <p:nvSpPr>
                <p:cNvPr id="245" name="TextBox 244"/>
                <p:cNvSpPr txBox="1"/>
                <p:nvPr/>
              </p:nvSpPr>
              <p:spPr>
                <a:xfrm>
                  <a:off x="7740146" y="2867341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4</a:t>
                  </a:r>
                </a:p>
              </p:txBody>
            </p:sp>
            <p:sp>
              <p:nvSpPr>
                <p:cNvPr id="246" name="TextBox 245"/>
                <p:cNvSpPr txBox="1"/>
                <p:nvPr/>
              </p:nvSpPr>
              <p:spPr>
                <a:xfrm>
                  <a:off x="7740146" y="3868917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5</a:t>
                  </a:r>
                </a:p>
              </p:txBody>
            </p:sp>
            <p:sp>
              <p:nvSpPr>
                <p:cNvPr id="247" name="TextBox 246"/>
                <p:cNvSpPr txBox="1"/>
                <p:nvPr/>
              </p:nvSpPr>
              <p:spPr>
                <a:xfrm>
                  <a:off x="7740146" y="4870493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6</a:t>
                  </a:r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7740146" y="5872069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7</a:t>
                  </a:r>
                </a:p>
              </p:txBody>
            </p:sp>
          </p:grpSp>
          <p:grpSp>
            <p:nvGrpSpPr>
              <p:cNvPr id="240" name="Group 372"/>
              <p:cNvGrpSpPr/>
              <p:nvPr/>
            </p:nvGrpSpPr>
            <p:grpSpPr>
              <a:xfrm>
                <a:off x="6628673" y="2867341"/>
                <a:ext cx="764216" cy="3374060"/>
                <a:chOff x="6594383" y="2867341"/>
                <a:chExt cx="764216" cy="3374060"/>
              </a:xfrm>
            </p:grpSpPr>
            <p:sp>
              <p:nvSpPr>
                <p:cNvPr id="241" name="TextBox 240"/>
                <p:cNvSpPr txBox="1"/>
                <p:nvPr/>
              </p:nvSpPr>
              <p:spPr>
                <a:xfrm>
                  <a:off x="6594383" y="2867341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0</a:t>
                  </a:r>
                </a:p>
              </p:txBody>
            </p:sp>
            <p:sp>
              <p:nvSpPr>
                <p:cNvPr id="242" name="TextBox 241"/>
                <p:cNvSpPr txBox="1"/>
                <p:nvPr/>
              </p:nvSpPr>
              <p:spPr>
                <a:xfrm>
                  <a:off x="6594383" y="3868917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1</a:t>
                  </a:r>
                </a:p>
              </p:txBody>
            </p:sp>
            <p:sp>
              <p:nvSpPr>
                <p:cNvPr id="243" name="TextBox 242"/>
                <p:cNvSpPr txBox="1"/>
                <p:nvPr/>
              </p:nvSpPr>
              <p:spPr>
                <a:xfrm>
                  <a:off x="6594383" y="4870493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2</a:t>
                  </a:r>
                </a:p>
              </p:txBody>
            </p:sp>
            <p:sp>
              <p:nvSpPr>
                <p:cNvPr id="244" name="TextBox 243"/>
                <p:cNvSpPr txBox="1"/>
                <p:nvPr/>
              </p:nvSpPr>
              <p:spPr>
                <a:xfrm>
                  <a:off x="6594383" y="5872069"/>
                  <a:ext cx="76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</a:rPr>
                    <a:t>3</a:t>
                  </a:r>
                </a:p>
              </p:txBody>
            </p:sp>
          </p:grpSp>
        </p:grpSp>
      </p:grpSp>
      <p:sp>
        <p:nvSpPr>
          <p:cNvPr id="125" name="Rounded Rectangle 124"/>
          <p:cNvSpPr/>
          <p:nvPr/>
        </p:nvSpPr>
        <p:spPr bwMode="auto">
          <a:xfrm>
            <a:off x="2463800" y="5079999"/>
            <a:ext cx="2260600" cy="9211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81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Preventative for MD computations</a:t>
            </a:r>
          </a:p>
        </p:txBody>
      </p:sp>
    </p:spTree>
    <p:extLst>
      <p:ext uri="{BB962C8B-B14F-4D97-AF65-F5344CB8AC3E}">
        <p14:creationId xmlns:p14="http://schemas.microsoft.com/office/powerpoint/2010/main" val="38521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>
                <a:effectLst/>
                <a:latin typeface="Arial"/>
              </a:rPr>
              <a:t>Heterogeneous Computing</a:t>
            </a:r>
            <a:endParaRPr lang="en-US" dirty="0"/>
          </a:p>
        </p:txBody>
      </p:sp>
      <p:sp>
        <p:nvSpPr>
          <p:cNvPr id="71" name="Content Placeholder 2"/>
          <p:cNvSpPr>
            <a:spLocks noGrp="1"/>
          </p:cNvSpPr>
          <p:nvPr>
            <p:ph idx="1"/>
          </p:nvPr>
        </p:nvSpPr>
        <p:spPr bwMode="auto">
          <a:xfrm>
            <a:off x="260350" y="927101"/>
            <a:ext cx="86582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0" noProof="0" dirty="0" smtClean="0">
                <a:solidFill>
                  <a:sysClr val="windowText" lastClr="000000"/>
                </a:solidFill>
              </a:rPr>
              <a:t>Using MIC </a:t>
            </a:r>
            <a:r>
              <a:rPr lang="en-US" sz="2400" b="0" dirty="0" smtClean="0">
                <a:solidFill>
                  <a:sysClr val="windowText" lastClr="000000"/>
                </a:solidFill>
              </a:rPr>
              <a:t>accelerators </a:t>
            </a:r>
            <a:r>
              <a:rPr lang="en-US" sz="2400" b="0" noProof="0" dirty="0" smtClean="0">
                <a:solidFill>
                  <a:sysClr val="windowText" lastClr="000000"/>
                </a:solidFill>
              </a:rPr>
              <a:t>in addition to CPU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800" dirty="0" smtClean="0">
                <a:solidFill>
                  <a:sysClr val="windowText" lastClr="000000"/>
                </a:solidFill>
              </a:rPr>
              <a:t>Offloading a percentage of the computation for concurrent computation of intensity.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3" name="Rectangle 262"/>
          <p:cNvSpPr/>
          <p:nvPr/>
        </p:nvSpPr>
        <p:spPr bwMode="auto">
          <a:xfrm rot="5400000">
            <a:off x="-203108" y="2453443"/>
            <a:ext cx="4847211" cy="3338431"/>
          </a:xfrm>
          <a:prstGeom prst="rect">
            <a:avLst/>
          </a:prstGeom>
          <a:solidFill>
            <a:srgbClr val="595959"/>
          </a:solidFill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lvl="0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grpSp>
        <p:nvGrpSpPr>
          <p:cNvPr id="264" name="Group 7177"/>
          <p:cNvGrpSpPr/>
          <p:nvPr/>
        </p:nvGrpSpPr>
        <p:grpSpPr>
          <a:xfrm>
            <a:off x="694875" y="1763654"/>
            <a:ext cx="3315606" cy="4722532"/>
            <a:chOff x="694875" y="1763654"/>
            <a:chExt cx="3315606" cy="4722532"/>
          </a:xfrm>
        </p:grpSpPr>
        <p:grpSp>
          <p:nvGrpSpPr>
            <p:cNvPr id="265" name="Group 7173"/>
            <p:cNvGrpSpPr/>
            <p:nvPr/>
          </p:nvGrpSpPr>
          <p:grpSpPr>
            <a:xfrm>
              <a:off x="694875" y="1763654"/>
              <a:ext cx="2882140" cy="4722532"/>
              <a:chOff x="694875" y="1763654"/>
              <a:chExt cx="2882140" cy="4722532"/>
            </a:xfrm>
          </p:grpSpPr>
          <p:sp>
            <p:nvSpPr>
              <p:cNvPr id="276" name="Rounded Rectangle 3"/>
              <p:cNvSpPr/>
              <p:nvPr/>
            </p:nvSpPr>
            <p:spPr bwMode="auto">
              <a:xfrm rot="5400000">
                <a:off x="2364530" y="1665344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Rounded Rectangle 276"/>
              <p:cNvSpPr/>
              <p:nvPr/>
            </p:nvSpPr>
            <p:spPr bwMode="auto">
              <a:xfrm rot="5400000">
                <a:off x="2364530" y="2868130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Rounded Rectangle 277"/>
              <p:cNvSpPr/>
              <p:nvPr/>
            </p:nvSpPr>
            <p:spPr bwMode="auto">
              <a:xfrm rot="5400000">
                <a:off x="2364530" y="4070915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9" name="Rounded Rectangle 278"/>
              <p:cNvSpPr/>
              <p:nvPr/>
            </p:nvSpPr>
            <p:spPr bwMode="auto">
              <a:xfrm rot="5400000">
                <a:off x="2364530" y="5273698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Rounded Rectangle 279"/>
              <p:cNvSpPr/>
              <p:nvPr/>
            </p:nvSpPr>
            <p:spPr bwMode="auto">
              <a:xfrm rot="5400000">
                <a:off x="793185" y="1665344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1" name="Rounded Rectangle 280"/>
              <p:cNvSpPr/>
              <p:nvPr/>
            </p:nvSpPr>
            <p:spPr bwMode="auto">
              <a:xfrm rot="5400000">
                <a:off x="793185" y="2868129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Rounded Rectangle 281"/>
              <p:cNvSpPr/>
              <p:nvPr/>
            </p:nvSpPr>
            <p:spPr bwMode="auto">
              <a:xfrm rot="5400000">
                <a:off x="793185" y="4070914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Rounded Rectangle 282"/>
              <p:cNvSpPr/>
              <p:nvPr/>
            </p:nvSpPr>
            <p:spPr bwMode="auto">
              <a:xfrm rot="5400000">
                <a:off x="793185" y="5273700"/>
                <a:ext cx="1114176" cy="1310795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42950" marR="0" lvl="0" indent="-285750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6" name="Group 6"/>
            <p:cNvGrpSpPr/>
            <p:nvPr/>
          </p:nvGrpSpPr>
          <p:grpSpPr>
            <a:xfrm>
              <a:off x="3428320" y="2188382"/>
              <a:ext cx="582161" cy="3873075"/>
              <a:chOff x="1407765" y="2277425"/>
              <a:chExt cx="582161" cy="3873075"/>
            </a:xfrm>
          </p:grpSpPr>
          <p:sp>
            <p:nvSpPr>
              <p:cNvPr id="272" name="TextBox 271"/>
              <p:cNvSpPr txBox="1"/>
              <p:nvPr/>
            </p:nvSpPr>
            <p:spPr>
              <a:xfrm>
                <a:off x="1407765" y="227742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4</a:t>
                </a: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1407765" y="3480210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5</a:t>
                </a:r>
              </a:p>
            </p:txBody>
          </p:sp>
          <p:sp>
            <p:nvSpPr>
              <p:cNvPr id="274" name="TextBox 273"/>
              <p:cNvSpPr txBox="1"/>
              <p:nvPr/>
            </p:nvSpPr>
            <p:spPr>
              <a:xfrm>
                <a:off x="1407765" y="468299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6</a:t>
                </a:r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1407765" y="5885781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7</a:t>
                </a:r>
              </a:p>
            </p:txBody>
          </p:sp>
        </p:grpSp>
        <p:grpSp>
          <p:nvGrpSpPr>
            <p:cNvPr id="267" name="Group 55"/>
            <p:cNvGrpSpPr/>
            <p:nvPr/>
          </p:nvGrpSpPr>
          <p:grpSpPr>
            <a:xfrm>
              <a:off x="1848268" y="2188382"/>
              <a:ext cx="582162" cy="3873072"/>
              <a:chOff x="2987816" y="2277425"/>
              <a:chExt cx="582162" cy="3873072"/>
            </a:xfrm>
          </p:grpSpPr>
          <p:sp>
            <p:nvSpPr>
              <p:cNvPr id="268" name="TextBox 267"/>
              <p:cNvSpPr txBox="1"/>
              <p:nvPr/>
            </p:nvSpPr>
            <p:spPr>
              <a:xfrm>
                <a:off x="2987817" y="227742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0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2987817" y="3480211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1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2987816" y="468299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2</a:t>
                </a: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2987817" y="5885778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3</a:t>
                </a:r>
              </a:p>
            </p:txBody>
          </p:sp>
        </p:grpSp>
      </p:grpSp>
      <p:grpSp>
        <p:nvGrpSpPr>
          <p:cNvPr id="284" name="Group 7172"/>
          <p:cNvGrpSpPr/>
          <p:nvPr/>
        </p:nvGrpSpPr>
        <p:grpSpPr>
          <a:xfrm>
            <a:off x="1062159" y="1902214"/>
            <a:ext cx="2900241" cy="4911272"/>
            <a:chOff x="1062159" y="1902214"/>
            <a:chExt cx="2900241" cy="4911272"/>
          </a:xfrm>
        </p:grpSpPr>
        <p:pic>
          <p:nvPicPr>
            <p:cNvPr id="285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1902214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3125562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4348909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8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5572256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9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1902214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3125562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1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4348909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2" name="Picture 2" descr="D:\sxc033\Research\Conferences_Presentations\2014-APS\Images\ReciprocalSpace0012.ti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5572256"/>
              <a:ext cx="1319855" cy="124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3" name="Group 7170"/>
          <p:cNvGrpSpPr/>
          <p:nvPr/>
        </p:nvGrpSpPr>
        <p:grpSpPr>
          <a:xfrm>
            <a:off x="387432" y="1470385"/>
            <a:ext cx="3036330" cy="5097431"/>
            <a:chOff x="387432" y="1470385"/>
            <a:chExt cx="3036330" cy="5097431"/>
          </a:xfrm>
        </p:grpSpPr>
        <p:pic>
          <p:nvPicPr>
            <p:cNvPr id="294" name="Picture 19" descr="D:\sxc033\Research\Conferences_Presentations\2014-APS\Images\Slice7.tif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873" y="5098928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20" descr="D:\sxc033\Research\Conferences_Presentations\2014-APS\Images\Slice8.tif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873" y="2679899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21" descr="D:\sxc033\Research\Conferences_Presentations\2014-APS\Images\Slice1.tif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32" y="147125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" name="Picture 22" descr="D:\sxc033\Research\Conferences_Presentations\2014-APS\Images\Slice2.tif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873" y="1470385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23" descr="D:\sxc033\Research\Conferences_Presentations\2014-APS\Images\Slice3.tif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32" y="267985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" name="Picture 24" descr="D:\sxc033\Research\Conferences_Presentations\2014-APS\Images\Slice4.tif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32" y="5098928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25" descr="D:\sxc033\Research\Conferences_Presentations\2014-APS\Images\Slice5.tif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32" y="388941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1" name="Picture 26" descr="D:\sxc033\Research\Conferences_Presentations\2014-APS\Images\Slice6.tif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873" y="388941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2" name="TextBox 301"/>
          <p:cNvSpPr txBox="1"/>
          <p:nvPr/>
        </p:nvSpPr>
        <p:spPr>
          <a:xfrm rot="20075827">
            <a:off x="766281" y="3291142"/>
            <a:ext cx="292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8000" b="1" baseline="0" dirty="0" smtClean="0">
                <a:solidFill>
                  <a:srgbClr val="C7C7CA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CPU</a:t>
            </a:r>
            <a:endParaRPr lang="en-US" sz="8000" b="1" baseline="0" dirty="0">
              <a:solidFill>
                <a:srgbClr val="C7C7CA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303" name="Rectangle 302"/>
          <p:cNvSpPr/>
          <p:nvPr/>
        </p:nvSpPr>
        <p:spPr bwMode="auto">
          <a:xfrm rot="5400000">
            <a:off x="4043234" y="1699499"/>
            <a:ext cx="4847211" cy="4846320"/>
          </a:xfrm>
          <a:prstGeom prst="rect">
            <a:avLst/>
          </a:prstGeom>
          <a:solidFill>
            <a:srgbClr val="595959"/>
          </a:solidFill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lvl="0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sp>
        <p:nvSpPr>
          <p:cNvPr id="304" name="TextBox 303"/>
          <p:cNvSpPr txBox="1"/>
          <p:nvPr/>
        </p:nvSpPr>
        <p:spPr>
          <a:xfrm rot="20075827">
            <a:off x="5031664" y="3306200"/>
            <a:ext cx="292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8000" b="1" baseline="0" dirty="0" smtClean="0">
                <a:solidFill>
                  <a:srgbClr val="C7C7CA">
                    <a:lumMod val="60000"/>
                    <a:lumOff val="40000"/>
                  </a:srgbClr>
                </a:solidFill>
                <a:latin typeface="Arial"/>
                <a:ea typeface="+mn-ea"/>
              </a:rPr>
              <a:t>MIC</a:t>
            </a:r>
            <a:endParaRPr lang="en-US" sz="8000" b="1" baseline="0" dirty="0">
              <a:solidFill>
                <a:srgbClr val="C7C7CA">
                  <a:lumMod val="60000"/>
                  <a:lumOff val="40000"/>
                </a:srgbClr>
              </a:solidFill>
              <a:latin typeface="Arial"/>
              <a:ea typeface="+mn-ea"/>
            </a:endParaRPr>
          </a:p>
        </p:txBody>
      </p:sp>
      <p:grpSp>
        <p:nvGrpSpPr>
          <p:cNvPr id="305" name="Group 7175"/>
          <p:cNvGrpSpPr/>
          <p:nvPr/>
        </p:nvGrpSpPr>
        <p:grpSpPr>
          <a:xfrm>
            <a:off x="4112080" y="1787476"/>
            <a:ext cx="5120820" cy="4722532"/>
            <a:chOff x="4112080" y="1787476"/>
            <a:chExt cx="5120820" cy="4722532"/>
          </a:xfrm>
        </p:grpSpPr>
        <p:sp>
          <p:nvSpPr>
            <p:cNvPr id="306" name="Rounded Rectangle 305"/>
            <p:cNvSpPr/>
            <p:nvPr/>
          </p:nvSpPr>
          <p:spPr bwMode="auto">
            <a:xfrm rot="5400000">
              <a:off x="7003201" y="1288534"/>
              <a:ext cx="1114176" cy="2112059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7" name="Rounded Rectangle 306"/>
            <p:cNvSpPr/>
            <p:nvPr/>
          </p:nvSpPr>
          <p:spPr bwMode="auto">
            <a:xfrm rot="5400000">
              <a:off x="7003201" y="2491320"/>
              <a:ext cx="1114176" cy="2112059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8" name="Rounded Rectangle 307"/>
            <p:cNvSpPr/>
            <p:nvPr/>
          </p:nvSpPr>
          <p:spPr bwMode="auto">
            <a:xfrm rot="5400000">
              <a:off x="7003201" y="3694105"/>
              <a:ext cx="1114176" cy="2112059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9" name="Rounded Rectangle 308"/>
            <p:cNvSpPr/>
            <p:nvPr/>
          </p:nvSpPr>
          <p:spPr bwMode="auto">
            <a:xfrm rot="5400000">
              <a:off x="7003201" y="4896888"/>
              <a:ext cx="1114176" cy="2112059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0" name="Rounded Rectangle 309"/>
            <p:cNvSpPr/>
            <p:nvPr/>
          </p:nvSpPr>
          <p:spPr bwMode="auto">
            <a:xfrm rot="5400000">
              <a:off x="4611022" y="1288534"/>
              <a:ext cx="1114176" cy="2112059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1" name="Rounded Rectangle 310"/>
            <p:cNvSpPr/>
            <p:nvPr/>
          </p:nvSpPr>
          <p:spPr bwMode="auto">
            <a:xfrm rot="5400000">
              <a:off x="4611022" y="2491319"/>
              <a:ext cx="1114176" cy="2112059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2" name="Rounded Rectangle 311"/>
            <p:cNvSpPr/>
            <p:nvPr/>
          </p:nvSpPr>
          <p:spPr bwMode="auto">
            <a:xfrm rot="5400000">
              <a:off x="4611022" y="3694104"/>
              <a:ext cx="1114176" cy="2112059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3" name="Rounded Rectangle 312"/>
            <p:cNvSpPr/>
            <p:nvPr/>
          </p:nvSpPr>
          <p:spPr bwMode="auto">
            <a:xfrm rot="5400000">
              <a:off x="4611022" y="4896890"/>
              <a:ext cx="1114176" cy="2112059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lvl="0" indent="-285750" defTabSz="914400" eaLnBrk="0" fontAlgn="auto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14" name="Group 70"/>
            <p:cNvGrpSpPr/>
            <p:nvPr/>
          </p:nvGrpSpPr>
          <p:grpSpPr>
            <a:xfrm>
              <a:off x="8294875" y="2212204"/>
              <a:ext cx="938025" cy="3873075"/>
              <a:chOff x="1407765" y="2277425"/>
              <a:chExt cx="582161" cy="3873075"/>
            </a:xfrm>
          </p:grpSpPr>
          <p:sp>
            <p:nvSpPr>
              <p:cNvPr id="320" name="TextBox 319"/>
              <p:cNvSpPr txBox="1"/>
              <p:nvPr/>
            </p:nvSpPr>
            <p:spPr>
              <a:xfrm>
                <a:off x="1407765" y="227742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4</a:t>
                </a: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1407765" y="3480210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5</a:t>
                </a:r>
              </a:p>
            </p:txBody>
          </p:sp>
          <p:sp>
            <p:nvSpPr>
              <p:cNvPr id="322" name="TextBox 321"/>
              <p:cNvSpPr txBox="1"/>
              <p:nvPr/>
            </p:nvSpPr>
            <p:spPr>
              <a:xfrm>
                <a:off x="1407765" y="468299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6</a:t>
                </a:r>
              </a:p>
            </p:txBody>
          </p:sp>
          <p:sp>
            <p:nvSpPr>
              <p:cNvPr id="323" name="TextBox 322"/>
              <p:cNvSpPr txBox="1"/>
              <p:nvPr/>
            </p:nvSpPr>
            <p:spPr>
              <a:xfrm>
                <a:off x="1407765" y="5885781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7</a:t>
                </a:r>
              </a:p>
            </p:txBody>
          </p:sp>
        </p:grpSp>
        <p:grpSp>
          <p:nvGrpSpPr>
            <p:cNvPr id="315" name="Group 71"/>
            <p:cNvGrpSpPr/>
            <p:nvPr/>
          </p:nvGrpSpPr>
          <p:grpSpPr>
            <a:xfrm>
              <a:off x="5888667" y="2212204"/>
              <a:ext cx="938027" cy="3873072"/>
              <a:chOff x="2987816" y="2277425"/>
              <a:chExt cx="582162" cy="3873072"/>
            </a:xfrm>
          </p:grpSpPr>
          <p:sp>
            <p:nvSpPr>
              <p:cNvPr id="316" name="TextBox 315"/>
              <p:cNvSpPr txBox="1"/>
              <p:nvPr/>
            </p:nvSpPr>
            <p:spPr>
              <a:xfrm>
                <a:off x="2987817" y="227742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0</a:t>
                </a:r>
              </a:p>
            </p:txBody>
          </p:sp>
          <p:sp>
            <p:nvSpPr>
              <p:cNvPr id="317" name="TextBox 316"/>
              <p:cNvSpPr txBox="1"/>
              <p:nvPr/>
            </p:nvSpPr>
            <p:spPr>
              <a:xfrm>
                <a:off x="2987817" y="3480211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1</a:t>
                </a:r>
              </a:p>
            </p:txBody>
          </p:sp>
          <p:sp>
            <p:nvSpPr>
              <p:cNvPr id="318" name="TextBox 317"/>
              <p:cNvSpPr txBox="1"/>
              <p:nvPr/>
            </p:nvSpPr>
            <p:spPr>
              <a:xfrm>
                <a:off x="2987816" y="4682995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2</a:t>
                </a:r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2987817" y="5885778"/>
                <a:ext cx="582161" cy="264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</a:rPr>
                  <a:t>3</a:t>
                </a:r>
              </a:p>
            </p:txBody>
          </p:sp>
        </p:grpSp>
      </p:grpSp>
      <p:grpSp>
        <p:nvGrpSpPr>
          <p:cNvPr id="324" name="Group 7178"/>
          <p:cNvGrpSpPr/>
          <p:nvPr/>
        </p:nvGrpSpPr>
        <p:grpSpPr>
          <a:xfrm>
            <a:off x="3821670" y="1470385"/>
            <a:ext cx="3861830" cy="5097431"/>
            <a:chOff x="3821670" y="1470385"/>
            <a:chExt cx="3861830" cy="5097431"/>
          </a:xfrm>
        </p:grpSpPr>
        <p:pic>
          <p:nvPicPr>
            <p:cNvPr id="325" name="Picture 19" descr="D:\sxc033\Research\Conferences_Presentations\2014-APS\Images\Slice7.tif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611" y="5098928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6" name="Picture 20" descr="D:\sxc033\Research\Conferences_Presentations\2014-APS\Images\Slice8.tif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611" y="2679899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" name="Picture 21" descr="D:\sxc033\Research\Conferences_Presentations\2014-APS\Images\Slice1.tif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670" y="147125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8" name="Picture 22" descr="D:\sxc033\Research\Conferences_Presentations\2014-APS\Images\Slice2.tif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611" y="1470385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Picture 23" descr="D:\sxc033\Research\Conferences_Presentations\2014-APS\Images\Slice3.tif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670" y="267985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0" name="Picture 24" descr="D:\sxc033\Research\Conferences_Presentations\2014-APS\Images\Slice4.tif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670" y="5098928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1" name="Picture 25" descr="D:\sxc033\Research\Conferences_Presentations\2014-APS\Images\Slice5.tif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670" y="388941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2" name="Picture 26" descr="D:\sxc033\Research\Conferences_Presentations\2014-APS\Images\Slice6.tif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611" y="3889414"/>
              <a:ext cx="1468889" cy="146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3" name="Group 88"/>
          <p:cNvGrpSpPr/>
          <p:nvPr/>
        </p:nvGrpSpPr>
        <p:grpSpPr>
          <a:xfrm>
            <a:off x="1062159" y="1905146"/>
            <a:ext cx="2897122" cy="4908340"/>
            <a:chOff x="1062159" y="1905146"/>
            <a:chExt cx="2897122" cy="4908340"/>
          </a:xfrm>
        </p:grpSpPr>
        <p:pic>
          <p:nvPicPr>
            <p:cNvPr id="334" name="Picture 2" descr="D:\sxc033\Research\Conferences_Presentations\2014-APS\Images\ReciprocalSpace0013.tif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1905146"/>
              <a:ext cx="1316736" cy="123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5" name="Picture 2" descr="D:\sxc033\Research\Conferences_Presentations\2014-APS\Images\ReciprocalSpace0013.tif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1905146"/>
              <a:ext cx="1316736" cy="123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6" name="Picture 2" descr="D:\sxc033\Research\Conferences_Presentations\2014-APS\Images\ReciprocalSpace0013.tif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4351841"/>
              <a:ext cx="1316736" cy="123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7" name="Picture 2" descr="D:\sxc033\Research\Conferences_Presentations\2014-APS\Images\ReciprocalSpace0013.tif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3128494"/>
              <a:ext cx="1316736" cy="123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8" name="Picture 2" descr="D:\sxc033\Research\Conferences_Presentations\2014-APS\Images\ReciprocalSpace0013.tif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3128494"/>
              <a:ext cx="1316736" cy="123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9" name="Picture 2" descr="D:\sxc033\Research\Conferences_Presentations\2014-APS\Images\ReciprocalSpace0013.tif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4351841"/>
              <a:ext cx="1316736" cy="123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0" name="Picture 2" descr="D:\sxc033\Research\Conferences_Presentations\2014-APS\Images\ReciprocalSpace0013.tif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5" y="5575188"/>
              <a:ext cx="1316736" cy="123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1" name="Picture 2" descr="D:\sxc033\Research\Conferences_Presentations\2014-APS\Images\ReciprocalSpace0013.tif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159" y="5575188"/>
              <a:ext cx="1316736" cy="123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2" name="Group 7"/>
          <p:cNvGrpSpPr/>
          <p:nvPr/>
        </p:nvGrpSpPr>
        <p:grpSpPr>
          <a:xfrm>
            <a:off x="4826000" y="1905146"/>
            <a:ext cx="3644900" cy="4908340"/>
            <a:chOff x="4826000" y="1905146"/>
            <a:chExt cx="3644900" cy="4908340"/>
          </a:xfrm>
        </p:grpSpPr>
        <p:grpSp>
          <p:nvGrpSpPr>
            <p:cNvPr id="343" name="Group 5"/>
            <p:cNvGrpSpPr/>
            <p:nvPr/>
          </p:nvGrpSpPr>
          <p:grpSpPr>
            <a:xfrm>
              <a:off x="7154164" y="1905146"/>
              <a:ext cx="1316736" cy="4908340"/>
              <a:chOff x="6380986" y="1905146"/>
              <a:chExt cx="1316736" cy="4908340"/>
            </a:xfrm>
          </p:grpSpPr>
          <p:pic>
            <p:nvPicPr>
              <p:cNvPr id="349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986" y="5575188"/>
                <a:ext cx="1316736" cy="1238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0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986" y="4351841"/>
                <a:ext cx="1316736" cy="1238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1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986" y="3128494"/>
                <a:ext cx="1316736" cy="1238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2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986" y="1905146"/>
                <a:ext cx="1316736" cy="1238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4" name="Group 2"/>
            <p:cNvGrpSpPr/>
            <p:nvPr/>
          </p:nvGrpSpPr>
          <p:grpSpPr>
            <a:xfrm>
              <a:off x="4826000" y="1905146"/>
              <a:ext cx="1316736" cy="4908340"/>
              <a:chOff x="4800600" y="1905146"/>
              <a:chExt cx="1316736" cy="4908340"/>
            </a:xfrm>
          </p:grpSpPr>
          <p:pic>
            <p:nvPicPr>
              <p:cNvPr id="345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0600" y="5575188"/>
                <a:ext cx="1316736" cy="1238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6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0600" y="4351841"/>
                <a:ext cx="1316736" cy="1238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7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0600" y="3128494"/>
                <a:ext cx="1316736" cy="1238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8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0600" y="1905146"/>
                <a:ext cx="1316736" cy="1238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3" name="Group 8"/>
          <p:cNvGrpSpPr/>
          <p:nvPr/>
        </p:nvGrpSpPr>
        <p:grpSpPr>
          <a:xfrm>
            <a:off x="4825999" y="1905146"/>
            <a:ext cx="3644902" cy="4908340"/>
            <a:chOff x="4825999" y="1905146"/>
            <a:chExt cx="3644902" cy="4908340"/>
          </a:xfrm>
        </p:grpSpPr>
        <p:grpSp>
          <p:nvGrpSpPr>
            <p:cNvPr id="354" name="Group 242"/>
            <p:cNvGrpSpPr/>
            <p:nvPr/>
          </p:nvGrpSpPr>
          <p:grpSpPr>
            <a:xfrm>
              <a:off x="4825999" y="1905146"/>
              <a:ext cx="1316737" cy="1238104"/>
              <a:chOff x="4187824" y="2057593"/>
              <a:chExt cx="1316737" cy="1238104"/>
            </a:xfrm>
          </p:grpSpPr>
          <p:pic>
            <p:nvPicPr>
              <p:cNvPr id="390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41729" r="8025"/>
              <a:stretch/>
            </p:blipFill>
            <p:spPr bwMode="auto">
              <a:xfrm>
                <a:off x="4951858" y="2574131"/>
                <a:ext cx="552703" cy="721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1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729" r="50000"/>
              <a:stretch/>
            </p:blipFill>
            <p:spPr bwMode="auto">
              <a:xfrm>
                <a:off x="4191000" y="2574130"/>
                <a:ext cx="65836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2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13345" r="8025" b="58270"/>
              <a:stretch/>
            </p:blipFill>
            <p:spPr bwMode="auto">
              <a:xfrm>
                <a:off x="4951857" y="2057593"/>
                <a:ext cx="552704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3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" t="13345" r="50000" b="58270"/>
              <a:stretch/>
            </p:blipFill>
            <p:spPr bwMode="auto">
              <a:xfrm>
                <a:off x="4187824" y="2057593"/>
                <a:ext cx="661543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5" name="Group 119"/>
            <p:cNvGrpSpPr/>
            <p:nvPr/>
          </p:nvGrpSpPr>
          <p:grpSpPr>
            <a:xfrm>
              <a:off x="4826000" y="3128688"/>
              <a:ext cx="1316737" cy="1238104"/>
              <a:chOff x="4187824" y="2057593"/>
              <a:chExt cx="1316737" cy="1238104"/>
            </a:xfrm>
          </p:grpSpPr>
          <p:pic>
            <p:nvPicPr>
              <p:cNvPr id="386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41729" r="8025"/>
              <a:stretch/>
            </p:blipFill>
            <p:spPr bwMode="auto">
              <a:xfrm>
                <a:off x="4951858" y="2574131"/>
                <a:ext cx="552703" cy="721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7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729" r="50000"/>
              <a:stretch/>
            </p:blipFill>
            <p:spPr bwMode="auto">
              <a:xfrm>
                <a:off x="4191000" y="2574130"/>
                <a:ext cx="65836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8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13345" r="8025" b="58270"/>
              <a:stretch/>
            </p:blipFill>
            <p:spPr bwMode="auto">
              <a:xfrm>
                <a:off x="4951857" y="2057593"/>
                <a:ext cx="552704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9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" t="13345" r="50000" b="58270"/>
              <a:stretch/>
            </p:blipFill>
            <p:spPr bwMode="auto">
              <a:xfrm>
                <a:off x="4187824" y="2057593"/>
                <a:ext cx="661543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6" name="Group 124"/>
            <p:cNvGrpSpPr/>
            <p:nvPr/>
          </p:nvGrpSpPr>
          <p:grpSpPr>
            <a:xfrm>
              <a:off x="4826000" y="4352035"/>
              <a:ext cx="1316737" cy="1238104"/>
              <a:chOff x="4187824" y="2057593"/>
              <a:chExt cx="1316737" cy="1238104"/>
            </a:xfrm>
          </p:grpSpPr>
          <p:pic>
            <p:nvPicPr>
              <p:cNvPr id="382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41729" r="8025"/>
              <a:stretch/>
            </p:blipFill>
            <p:spPr bwMode="auto">
              <a:xfrm>
                <a:off x="4951858" y="2574131"/>
                <a:ext cx="552703" cy="721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3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729" r="50000"/>
              <a:stretch/>
            </p:blipFill>
            <p:spPr bwMode="auto">
              <a:xfrm>
                <a:off x="4191000" y="2574130"/>
                <a:ext cx="65836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4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13345" r="8025" b="58270"/>
              <a:stretch/>
            </p:blipFill>
            <p:spPr bwMode="auto">
              <a:xfrm>
                <a:off x="4951857" y="2057593"/>
                <a:ext cx="552704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5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" t="13345" r="50000" b="58270"/>
              <a:stretch/>
            </p:blipFill>
            <p:spPr bwMode="auto">
              <a:xfrm>
                <a:off x="4187824" y="2057593"/>
                <a:ext cx="661543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7" name="Group 129"/>
            <p:cNvGrpSpPr/>
            <p:nvPr/>
          </p:nvGrpSpPr>
          <p:grpSpPr>
            <a:xfrm>
              <a:off x="4826000" y="5575382"/>
              <a:ext cx="1316737" cy="1238104"/>
              <a:chOff x="4187824" y="2057593"/>
              <a:chExt cx="1316737" cy="1238104"/>
            </a:xfrm>
          </p:grpSpPr>
          <p:pic>
            <p:nvPicPr>
              <p:cNvPr id="378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41729" r="8025"/>
              <a:stretch/>
            </p:blipFill>
            <p:spPr bwMode="auto">
              <a:xfrm>
                <a:off x="4951858" y="2574131"/>
                <a:ext cx="552703" cy="721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9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729" r="50000"/>
              <a:stretch/>
            </p:blipFill>
            <p:spPr bwMode="auto">
              <a:xfrm>
                <a:off x="4191000" y="2574130"/>
                <a:ext cx="65836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0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13345" r="8025" b="58270"/>
              <a:stretch/>
            </p:blipFill>
            <p:spPr bwMode="auto">
              <a:xfrm>
                <a:off x="4951857" y="2057593"/>
                <a:ext cx="552704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1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" t="13345" r="50000" b="58270"/>
              <a:stretch/>
            </p:blipFill>
            <p:spPr bwMode="auto">
              <a:xfrm>
                <a:off x="4187824" y="2057593"/>
                <a:ext cx="661543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8" name="Group 134"/>
            <p:cNvGrpSpPr/>
            <p:nvPr/>
          </p:nvGrpSpPr>
          <p:grpSpPr>
            <a:xfrm>
              <a:off x="7154163" y="1905146"/>
              <a:ext cx="1316737" cy="1238104"/>
              <a:chOff x="4187824" y="2057593"/>
              <a:chExt cx="1316737" cy="1238104"/>
            </a:xfrm>
          </p:grpSpPr>
          <p:pic>
            <p:nvPicPr>
              <p:cNvPr id="374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41729" r="8025"/>
              <a:stretch/>
            </p:blipFill>
            <p:spPr bwMode="auto">
              <a:xfrm>
                <a:off x="4951858" y="2574131"/>
                <a:ext cx="552703" cy="721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5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729" r="50000"/>
              <a:stretch/>
            </p:blipFill>
            <p:spPr bwMode="auto">
              <a:xfrm>
                <a:off x="4191000" y="2574130"/>
                <a:ext cx="65836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6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13345" r="8025" b="58270"/>
              <a:stretch/>
            </p:blipFill>
            <p:spPr bwMode="auto">
              <a:xfrm>
                <a:off x="4951857" y="2057593"/>
                <a:ext cx="552704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7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" t="13345" r="50000" b="58270"/>
              <a:stretch/>
            </p:blipFill>
            <p:spPr bwMode="auto">
              <a:xfrm>
                <a:off x="4187824" y="2057593"/>
                <a:ext cx="661543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9" name="Group 139"/>
            <p:cNvGrpSpPr/>
            <p:nvPr/>
          </p:nvGrpSpPr>
          <p:grpSpPr>
            <a:xfrm>
              <a:off x="7154164" y="3128688"/>
              <a:ext cx="1316737" cy="1238104"/>
              <a:chOff x="4187824" y="2057593"/>
              <a:chExt cx="1316737" cy="1238104"/>
            </a:xfrm>
          </p:grpSpPr>
          <p:pic>
            <p:nvPicPr>
              <p:cNvPr id="370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41729" r="8025"/>
              <a:stretch/>
            </p:blipFill>
            <p:spPr bwMode="auto">
              <a:xfrm>
                <a:off x="4951858" y="2574131"/>
                <a:ext cx="552703" cy="721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1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729" r="50000"/>
              <a:stretch/>
            </p:blipFill>
            <p:spPr bwMode="auto">
              <a:xfrm>
                <a:off x="4191000" y="2574130"/>
                <a:ext cx="65836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2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13345" r="8025" b="58270"/>
              <a:stretch/>
            </p:blipFill>
            <p:spPr bwMode="auto">
              <a:xfrm>
                <a:off x="4951857" y="2057593"/>
                <a:ext cx="552704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3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" t="13345" r="50000" b="58270"/>
              <a:stretch/>
            </p:blipFill>
            <p:spPr bwMode="auto">
              <a:xfrm>
                <a:off x="4187824" y="2057593"/>
                <a:ext cx="661543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0" name="Group 144"/>
            <p:cNvGrpSpPr/>
            <p:nvPr/>
          </p:nvGrpSpPr>
          <p:grpSpPr>
            <a:xfrm>
              <a:off x="7154164" y="4352035"/>
              <a:ext cx="1316737" cy="1238104"/>
              <a:chOff x="4187824" y="2057593"/>
              <a:chExt cx="1316737" cy="1238104"/>
            </a:xfrm>
          </p:grpSpPr>
          <p:pic>
            <p:nvPicPr>
              <p:cNvPr id="366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41729" r="8025"/>
              <a:stretch/>
            </p:blipFill>
            <p:spPr bwMode="auto">
              <a:xfrm>
                <a:off x="4951858" y="2574131"/>
                <a:ext cx="552703" cy="721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7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729" r="50000"/>
              <a:stretch/>
            </p:blipFill>
            <p:spPr bwMode="auto">
              <a:xfrm>
                <a:off x="4191000" y="2574130"/>
                <a:ext cx="65836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8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13345" r="8025" b="58270"/>
              <a:stretch/>
            </p:blipFill>
            <p:spPr bwMode="auto">
              <a:xfrm>
                <a:off x="4951857" y="2057593"/>
                <a:ext cx="552704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9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" t="13345" r="50000" b="58270"/>
              <a:stretch/>
            </p:blipFill>
            <p:spPr bwMode="auto">
              <a:xfrm>
                <a:off x="4187824" y="2057593"/>
                <a:ext cx="661543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1" name="Group 149"/>
            <p:cNvGrpSpPr/>
            <p:nvPr/>
          </p:nvGrpSpPr>
          <p:grpSpPr>
            <a:xfrm>
              <a:off x="7154164" y="5575382"/>
              <a:ext cx="1316737" cy="1238104"/>
              <a:chOff x="4187824" y="2057593"/>
              <a:chExt cx="1316737" cy="1238104"/>
            </a:xfrm>
          </p:grpSpPr>
          <p:pic>
            <p:nvPicPr>
              <p:cNvPr id="362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41729" r="8025"/>
              <a:stretch/>
            </p:blipFill>
            <p:spPr bwMode="auto">
              <a:xfrm>
                <a:off x="4951858" y="2574131"/>
                <a:ext cx="552703" cy="721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3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729" r="50000"/>
              <a:stretch/>
            </p:blipFill>
            <p:spPr bwMode="auto">
              <a:xfrm>
                <a:off x="4191000" y="2574130"/>
                <a:ext cx="658368" cy="72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4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13345" r="8025" b="58270"/>
              <a:stretch/>
            </p:blipFill>
            <p:spPr bwMode="auto">
              <a:xfrm>
                <a:off x="4951857" y="2057593"/>
                <a:ext cx="552704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5" name="Picture 3" descr="D:\sxc033\Research\Conferences_Presentations\2014-APS\Images\ReciprocalSpace0014.tiff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" t="13345" r="50000" b="58270"/>
              <a:stretch/>
            </p:blipFill>
            <p:spPr bwMode="auto">
              <a:xfrm>
                <a:off x="4187824" y="2057593"/>
                <a:ext cx="661543" cy="351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4" name="Group 10"/>
          <p:cNvGrpSpPr/>
          <p:nvPr/>
        </p:nvGrpSpPr>
        <p:grpSpPr>
          <a:xfrm>
            <a:off x="5318295" y="2566908"/>
            <a:ext cx="3403402" cy="3981812"/>
            <a:chOff x="5318295" y="2566908"/>
            <a:chExt cx="3403402" cy="3981812"/>
          </a:xfrm>
        </p:grpSpPr>
        <p:grpSp>
          <p:nvGrpSpPr>
            <p:cNvPr id="395" name="Group 9"/>
            <p:cNvGrpSpPr/>
            <p:nvPr/>
          </p:nvGrpSpPr>
          <p:grpSpPr>
            <a:xfrm>
              <a:off x="5542421" y="2566908"/>
              <a:ext cx="3179275" cy="369332"/>
              <a:chOff x="5542421" y="2566908"/>
              <a:chExt cx="3179275" cy="369332"/>
            </a:xfrm>
          </p:grpSpPr>
          <p:sp>
            <p:nvSpPr>
              <p:cNvPr id="405" name="TextBox 154"/>
              <p:cNvSpPr txBox="1"/>
              <p:nvPr/>
            </p:nvSpPr>
            <p:spPr>
              <a:xfrm>
                <a:off x="5542421" y="2566908"/>
                <a:ext cx="76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aseline="0" dirty="0" smtClean="0">
                    <a:solidFill>
                      <a:prstClr val="black"/>
                    </a:solidFill>
                    <a:latin typeface="Arial"/>
                    <a:ea typeface="+mn-ea"/>
                  </a:rPr>
                  <a:t>0-3</a:t>
                </a:r>
                <a:endParaRPr lang="en-US" sz="1800" baseline="0" dirty="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406" name="TextBox 405"/>
              <p:cNvSpPr txBox="1"/>
              <p:nvPr/>
            </p:nvSpPr>
            <p:spPr>
              <a:xfrm>
                <a:off x="7957480" y="2566908"/>
                <a:ext cx="76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aseline="0" dirty="0" smtClean="0">
                    <a:solidFill>
                      <a:prstClr val="black"/>
                    </a:solidFill>
                    <a:latin typeface="Arial"/>
                    <a:ea typeface="+mn-ea"/>
                  </a:rPr>
                  <a:t>4-7</a:t>
                </a:r>
                <a:endParaRPr lang="en-US" sz="1800" baseline="0" dirty="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</p:grpSp>
        <p:grpSp>
          <p:nvGrpSpPr>
            <p:cNvPr id="396" name="Group 156"/>
            <p:cNvGrpSpPr/>
            <p:nvPr/>
          </p:nvGrpSpPr>
          <p:grpSpPr>
            <a:xfrm>
              <a:off x="5524491" y="3776848"/>
              <a:ext cx="3152380" cy="369332"/>
              <a:chOff x="5524491" y="2566908"/>
              <a:chExt cx="3152380" cy="369332"/>
            </a:xfrm>
          </p:grpSpPr>
          <p:sp>
            <p:nvSpPr>
              <p:cNvPr id="403" name="TextBox 402"/>
              <p:cNvSpPr txBox="1"/>
              <p:nvPr/>
            </p:nvSpPr>
            <p:spPr>
              <a:xfrm>
                <a:off x="5524491" y="2566908"/>
                <a:ext cx="76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aseline="0" dirty="0" smtClean="0">
                    <a:solidFill>
                      <a:prstClr val="black"/>
                    </a:solidFill>
                    <a:latin typeface="Arial"/>
                    <a:ea typeface="+mn-ea"/>
                  </a:rPr>
                  <a:t>8-11</a:t>
                </a:r>
                <a:endParaRPr lang="en-US" sz="1800" baseline="0" dirty="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404" name="TextBox 403"/>
              <p:cNvSpPr txBox="1"/>
              <p:nvPr/>
            </p:nvSpPr>
            <p:spPr>
              <a:xfrm>
                <a:off x="7767707" y="2566908"/>
                <a:ext cx="909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aseline="0" dirty="0" smtClean="0">
                    <a:solidFill>
                      <a:prstClr val="black"/>
                    </a:solidFill>
                    <a:latin typeface="Arial"/>
                    <a:ea typeface="+mn-ea"/>
                  </a:rPr>
                  <a:t>12-15</a:t>
                </a:r>
                <a:endParaRPr lang="en-US" sz="1800" baseline="0" dirty="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</p:grpSp>
        <p:grpSp>
          <p:nvGrpSpPr>
            <p:cNvPr id="397" name="Group 159"/>
            <p:cNvGrpSpPr/>
            <p:nvPr/>
          </p:nvGrpSpPr>
          <p:grpSpPr>
            <a:xfrm>
              <a:off x="5372086" y="4955708"/>
              <a:ext cx="3349610" cy="369332"/>
              <a:chOff x="5372086" y="2566908"/>
              <a:chExt cx="3349610" cy="369332"/>
            </a:xfrm>
          </p:grpSpPr>
          <p:sp>
            <p:nvSpPr>
              <p:cNvPr id="401" name="TextBox 400"/>
              <p:cNvSpPr txBox="1"/>
              <p:nvPr/>
            </p:nvSpPr>
            <p:spPr>
              <a:xfrm>
                <a:off x="5372086" y="2566908"/>
                <a:ext cx="961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aseline="0" dirty="0" smtClean="0">
                    <a:solidFill>
                      <a:prstClr val="black"/>
                    </a:solidFill>
                    <a:latin typeface="Arial"/>
                    <a:ea typeface="+mn-ea"/>
                  </a:rPr>
                  <a:t>16-19</a:t>
                </a:r>
                <a:endParaRPr lang="en-US" sz="1800" baseline="0" dirty="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402" name="TextBox 401"/>
              <p:cNvSpPr txBox="1"/>
              <p:nvPr/>
            </p:nvSpPr>
            <p:spPr>
              <a:xfrm>
                <a:off x="7683500" y="2566908"/>
                <a:ext cx="1038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aseline="0" dirty="0" smtClean="0">
                    <a:solidFill>
                      <a:prstClr val="black"/>
                    </a:solidFill>
                    <a:latin typeface="Arial"/>
                    <a:ea typeface="+mn-ea"/>
                  </a:rPr>
                  <a:t>20-23</a:t>
                </a:r>
                <a:endParaRPr lang="en-US" sz="1800" baseline="0" dirty="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</p:grpSp>
        <p:grpSp>
          <p:nvGrpSpPr>
            <p:cNvPr id="398" name="Group 162"/>
            <p:cNvGrpSpPr/>
            <p:nvPr/>
          </p:nvGrpSpPr>
          <p:grpSpPr>
            <a:xfrm>
              <a:off x="5318295" y="6179388"/>
              <a:ext cx="3403402" cy="369332"/>
              <a:chOff x="5318295" y="2566908"/>
              <a:chExt cx="3403402" cy="369332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5318295" y="2566908"/>
                <a:ext cx="1086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aseline="0" dirty="0" smtClean="0">
                    <a:solidFill>
                      <a:prstClr val="black"/>
                    </a:solidFill>
                    <a:latin typeface="Arial"/>
                    <a:ea typeface="+mn-ea"/>
                  </a:rPr>
                  <a:t>24-27</a:t>
                </a:r>
                <a:endParaRPr lang="en-US" sz="1800" baseline="0" dirty="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400" name="TextBox 399"/>
              <p:cNvSpPr txBox="1"/>
              <p:nvPr/>
            </p:nvSpPr>
            <p:spPr>
              <a:xfrm>
                <a:off x="7683501" y="2566908"/>
                <a:ext cx="1038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aseline="0" dirty="0" smtClean="0">
                    <a:solidFill>
                      <a:prstClr val="black"/>
                    </a:solidFill>
                    <a:latin typeface="Arial"/>
                    <a:ea typeface="+mn-ea"/>
                  </a:rPr>
                  <a:t>28-31</a:t>
                </a:r>
                <a:endParaRPr lang="en-US" sz="1800" baseline="0" dirty="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029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/>
      <p:bldP spid="3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Diffraction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" y="886460"/>
            <a:ext cx="8658225" cy="781050"/>
          </a:xfrm>
        </p:spPr>
        <p:txBody>
          <a:bodyPr/>
          <a:lstStyle/>
          <a:p>
            <a:pPr marL="400050">
              <a:buFont typeface="Arial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Example 3D diffraction data taken from Ni tilt grain boundary.</a:t>
            </a:r>
          </a:p>
          <a:p>
            <a:pPr marL="400050">
              <a:buFont typeface="Arial" pitchFamily="34" charset="0"/>
              <a:buChar char="•"/>
            </a:pPr>
            <a:endParaRPr lang="en-US" sz="2000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sz="2000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sz="2000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sz="2000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sz="2000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sz="2000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sz="2000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sz="2000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sz="2000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endParaRPr lang="en-US" sz="2000" b="0" baseline="-25000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marL="400050">
              <a:buFont typeface="Arial" pitchFamily="34" charset="0"/>
              <a:buChar char="•"/>
            </a:pPr>
            <a:r>
              <a:rPr lang="en-US" sz="2000" b="0" dirty="0" smtClean="0"/>
              <a:t>How to visualize 3D diffraction data to represent experimental techniques and make unique insights?</a:t>
            </a:r>
            <a:endParaRPr lang="en-US" sz="2000" b="0" dirty="0"/>
          </a:p>
        </p:txBody>
      </p:sp>
      <p:pic>
        <p:nvPicPr>
          <p:cNvPr id="16" name="Coleman_Sperot_XSEDE13_VisShow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1786" y="1440362"/>
            <a:ext cx="7420428" cy="41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1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RL_Overview_01052015_Update Templat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3F94"/>
      </a:accent1>
      <a:accent2>
        <a:srgbClr val="C4123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MC_Revised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8568DBF36F4042AA4E09865AE7BACA" ma:contentTypeVersion="2" ma:contentTypeDescription="Create a new document." ma:contentTypeScope="" ma:versionID="9cf4fadfbf35e75f358984352b4a0bf7">
  <xsd:schema xmlns:xsd="http://www.w3.org/2001/XMLSchema" xmlns:xs="http://www.w3.org/2001/XMLSchema" xmlns:p="http://schemas.microsoft.com/office/2006/metadata/properties" xmlns:ns2="7dcc513f-4b87-4db4-9bd2-1b8c8e94889f" targetNamespace="http://schemas.microsoft.com/office/2006/metadata/properties" ma:root="true" ma:fieldsID="28f554992c4c7bc4874674b2d99fc895" ns2:_="">
    <xsd:import namespace="7dcc513f-4b87-4db4-9bd2-1b8c8e94889f"/>
    <xsd:element name="properties">
      <xsd:complexType>
        <xsd:sequence>
          <xsd:element name="documentManagement">
            <xsd:complexType>
              <xsd:all>
                <xsd:element ref="ns2:Document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cc513f-4b87-4db4-9bd2-1b8c8e94889f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8" ma:displayName="Document Type" ma:default="Sample" ma:format="Dropdown" ma:internalName="Document_x0020_Type">
      <xsd:simpleType>
        <xsd:restriction base="dms:Choice">
          <xsd:enumeration value="Template"/>
          <xsd:enumeration value="Sampl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axOccurs="1" ma:index="9" ma:displayName="Subject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Type xmlns="7dcc513f-4b87-4db4-9bd2-1b8c8e94889f">Sample</Document_x0020_Typ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70CC83-22DC-4870-9550-3CBB7A88BB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cc513f-4b87-4db4-9bd2-1b8c8e9488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C3164B-E357-4C61-9748-6D3606BFACD6}">
  <ds:schemaRefs>
    <ds:schemaRef ds:uri="http://schemas.microsoft.com/office/2006/metadata/properties"/>
    <ds:schemaRef ds:uri="http://www.w3.org/XML/1998/namespace"/>
    <ds:schemaRef ds:uri="http://purl.org/dc/dcmitype/"/>
    <ds:schemaRef ds:uri="7dcc513f-4b87-4db4-9bd2-1b8c8e94889f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A3DBC3F-1BD6-457B-823D-FD749E2AD0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ARL_Overview_01052015_Update Template</Template>
  <TotalTime>784</TotalTime>
  <Words>1052</Words>
  <Application>Microsoft Office PowerPoint</Application>
  <PresentationFormat>On-screen Show (4:3)</PresentationFormat>
  <Paragraphs>362</Paragraphs>
  <Slides>17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MS PGothic</vt:lpstr>
      <vt:lpstr>MS PGothic</vt:lpstr>
      <vt:lpstr>Arial</vt:lpstr>
      <vt:lpstr>Calibri</vt:lpstr>
      <vt:lpstr>Cambria Math</vt:lpstr>
      <vt:lpstr>Comic Sans MS</vt:lpstr>
      <vt:lpstr>Courier New</vt:lpstr>
      <vt:lpstr>Tahoma</vt:lpstr>
      <vt:lpstr>Times</vt:lpstr>
      <vt:lpstr>Times New Roman</vt:lpstr>
      <vt:lpstr>Wingdings</vt:lpstr>
      <vt:lpstr>ARL_Overview_01052015_Update Template</vt:lpstr>
      <vt:lpstr>Equation</vt:lpstr>
      <vt:lpstr>Connecting Atomistic Simulations and Experiments Using Virtual Diffraction</vt:lpstr>
      <vt:lpstr>Motivation</vt:lpstr>
      <vt:lpstr>Background</vt:lpstr>
      <vt:lpstr>Virtual Diffraction from 10,000 ft</vt:lpstr>
      <vt:lpstr>Diffraction Intensity Computation</vt:lpstr>
      <vt:lpstr>Computational Optimization</vt:lpstr>
      <vt:lpstr>Multilevel Parallelization</vt:lpstr>
      <vt:lpstr>Heterogeneous Computing</vt:lpstr>
      <vt:lpstr>3D Diffraction Data</vt:lpstr>
      <vt:lpstr>Analysis and Visualization</vt:lpstr>
      <vt:lpstr>Check – Al Twist GBs</vt:lpstr>
      <vt:lpstr>Bulk Alumina</vt:lpstr>
      <vt:lpstr>Alumina Surfaces</vt:lpstr>
      <vt:lpstr>Alumina Interfaces</vt:lpstr>
      <vt:lpstr>α-Al2O3 (0001) / Al (111)  Orientation Relationship</vt:lpstr>
      <vt:lpstr>α-Al2O3 (0001) / Al (111)</vt:lpstr>
      <vt:lpstr>Wrap Up</vt:lpstr>
    </vt:vector>
  </TitlesOfParts>
  <Company>United States Army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Briefings</dc:subject>
  <dc:creator>Kathy.Zubey</dc:creator>
  <cp:lastModifiedBy>Shawn P. Coleman</cp:lastModifiedBy>
  <cp:revision>69</cp:revision>
  <dcterms:created xsi:type="dcterms:W3CDTF">2015-02-02T17:19:37Z</dcterms:created>
  <dcterms:modified xsi:type="dcterms:W3CDTF">2015-06-18T20:08:57Z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0x010100AB8568DBF36F4042AA4E09865AE7BACA</vt:lpwstr>
  </property>
  <property fmtid="{D5CDD505-2E9C-101B-9397-08002B2CF9AE}" pid="3" name="TemplateUrl">
    <vt:lpwstr/>
  </property>
  <property fmtid="{D5CDD505-2E9C-101B-9397-08002B2CF9AE}" pid="4" name="Order">
    <vt:r8>900</vt:r8>
  </property>
  <property fmtid="{D5CDD505-2E9C-101B-9397-08002B2CF9AE}" pid="5" name="xd_ProgID">
    <vt:lpwstr/>
  </property>
  <property fmtid="{D5CDD505-2E9C-101B-9397-08002B2CF9AE}" pid="6" name="d2454c551d7348168dd1433cb168329a">
    <vt:lpwstr/>
  </property>
  <property fmtid="{D5CDD505-2E9C-101B-9397-08002B2CF9AE}" pid="7" name="_CopySource">
    <vt:lpwstr>https://collab.aep.army.mil/sites/CGInitiatives/1205SETH/Read Ahead Book/TAB 03B - 2012 07 20 AMC World Wide Town Hall Presentation (slides Only).pptx</vt:lpwstr>
  </property>
  <property fmtid="{D5CDD505-2E9C-101B-9397-08002B2CF9AE}" pid="8" name="_SourceUrl">
    <vt:lpwstr/>
  </property>
  <property fmtid="{D5CDD505-2E9C-101B-9397-08002B2CF9AE}" pid="9" name="TaxCatchAll">
    <vt:lpwstr/>
  </property>
</Properties>
</file>